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Poppins Semi-Bold" charset="1" panose="00000700000000000000"/>
      <p:regular r:id="rId22"/>
    </p:embeddedFont>
    <p:embeddedFont>
      <p:font typeface="Poppins Bold" charset="1" panose="00000800000000000000"/>
      <p:regular r:id="rId23"/>
    </p:embeddedFont>
    <p:embeddedFont>
      <p:font typeface="Poppins" charset="1" panose="00000500000000000000"/>
      <p:regular r:id="rId24"/>
    </p:embeddedFont>
    <p:embeddedFont>
      <p:font typeface="Poppins Bold Italics" charset="1" panose="00000800000000000000"/>
      <p:regular r:id="rId25"/>
    </p:embeddedFont>
    <p:embeddedFont>
      <p:font typeface="Times New Roman MT" charset="1" panose="02030502070405020303"/>
      <p:regular r:id="rId26"/>
    </p:embeddedFont>
    <p:embeddedFont>
      <p:font typeface="Clear Sans" charset="1" panose="020B0503030202020304"/>
      <p:regular r:id="rId27"/>
    </p:embeddedFont>
    <p:embeddedFont>
      <p:font typeface="Brice SemiExpanded Bold" charset="1" panose="00000000000000000000"/>
      <p:regular r:id="rId28"/>
    </p:embeddedFont>
    <p:embeddedFont>
      <p:font typeface="Brice SemiExpanded" charset="1" panose="00000000000000000000"/>
      <p:regular r:id="rId29"/>
    </p:embeddedFont>
    <p:embeddedFont>
      <p:font typeface="Poppins Semi-Bold Italics" charset="1" panose="000007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https://awt.co.za" TargetMode="External" Type="http://schemas.openxmlformats.org/officeDocument/2006/relationships/hyperlink"/><Relationship Id="rId5" Target="https://www.rimbasatwa.or.id/portfolio/gps-collar/" TargetMode="External" Type="http://schemas.openxmlformats.org/officeDocument/2006/relationships/hyperlink"/><Relationship Id="rId6" Target="../media/image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7.jpeg" Type="http://schemas.openxmlformats.org/officeDocument/2006/relationships/image"/><Relationship Id="rId4" Target="../media/VAG1k5JXWqE.mp4" Type="http://schemas.openxmlformats.org/officeDocument/2006/relationships/video"/><Relationship Id="rId5" Target="../media/VAG1k5JXWqE.mp4" Type="http://schemas.microsoft.com/office/2007/relationships/media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8.png" Type="http://schemas.openxmlformats.org/officeDocument/2006/relationships/image"/><Relationship Id="rId4" Target="../media/image49.svg" Type="http://schemas.openxmlformats.org/officeDocument/2006/relationships/image"/><Relationship Id="rId5" Target="../media/image50.png" Type="http://schemas.openxmlformats.org/officeDocument/2006/relationships/image"/><Relationship Id="rId6" Target="../media/image5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3.png" Type="http://schemas.openxmlformats.org/officeDocument/2006/relationships/image"/><Relationship Id="rId4" Target="../media/image54.sv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shorturl.at/tb2vW" TargetMode="External" Type="http://schemas.openxmlformats.org/officeDocument/2006/relationships/hyperlink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https://shorturl.at/NWWqW" TargetMode="External" Type="http://schemas.openxmlformats.org/officeDocument/2006/relationships/hyperlink"/><Relationship Id="rId8" Target="https://shorturl.at/xJ6QN" TargetMode="External" Type="http://schemas.openxmlformats.org/officeDocument/2006/relationships/hyperlink"/><Relationship Id="rId9" Target="https://shorturl.at/dl46o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2.pn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Relationship Id="rId8" Target="../media/image33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24712" y="1346835"/>
            <a:ext cx="8229138" cy="10341274"/>
          </a:xfrm>
          <a:custGeom>
            <a:avLst/>
            <a:gdLst/>
            <a:ahLst/>
            <a:cxnLst/>
            <a:rect r="r" b="b" t="t" l="l"/>
            <a:pathLst>
              <a:path h="10341274" w="8229138">
                <a:moveTo>
                  <a:pt x="0" y="0"/>
                </a:moveTo>
                <a:lnTo>
                  <a:pt x="8229137" y="0"/>
                </a:lnTo>
                <a:lnTo>
                  <a:pt x="8229137" y="10341274"/>
                </a:lnTo>
                <a:lnTo>
                  <a:pt x="0" y="10341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-107753" b="-2068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2954" y="4055225"/>
            <a:ext cx="11048296" cy="7816670"/>
          </a:xfrm>
          <a:custGeom>
            <a:avLst/>
            <a:gdLst/>
            <a:ahLst/>
            <a:cxnLst/>
            <a:rect r="r" b="b" t="t" l="l"/>
            <a:pathLst>
              <a:path h="7816670" w="11048296">
                <a:moveTo>
                  <a:pt x="0" y="0"/>
                </a:moveTo>
                <a:lnTo>
                  <a:pt x="11048296" y="0"/>
                </a:lnTo>
                <a:lnTo>
                  <a:pt x="11048296" y="7816670"/>
                </a:lnTo>
                <a:lnTo>
                  <a:pt x="0" y="78166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5949583" y="5152087"/>
            <a:ext cx="9809029" cy="6939888"/>
          </a:xfrm>
          <a:custGeom>
            <a:avLst/>
            <a:gdLst/>
            <a:ahLst/>
            <a:cxnLst/>
            <a:rect r="r" b="b" t="t" l="l"/>
            <a:pathLst>
              <a:path h="6939888" w="9809029">
                <a:moveTo>
                  <a:pt x="0" y="0"/>
                </a:moveTo>
                <a:lnTo>
                  <a:pt x="9809029" y="0"/>
                </a:lnTo>
                <a:lnTo>
                  <a:pt x="9809029" y="6939888"/>
                </a:lnTo>
                <a:lnTo>
                  <a:pt x="0" y="69398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27727" y="1118235"/>
            <a:ext cx="11832546" cy="3462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47"/>
              </a:lnSpc>
              <a:spcBef>
                <a:spcPct val="0"/>
              </a:spcBef>
            </a:pPr>
            <a:r>
              <a:rPr lang="en-US" b="true" sz="19176" spc="-1150">
                <a:solidFill>
                  <a:srgbClr val="16424A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RIMBA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-1559199">
            <a:off x="-1653576" y="5144630"/>
            <a:ext cx="6133059" cy="5029108"/>
          </a:xfrm>
          <a:custGeom>
            <a:avLst/>
            <a:gdLst/>
            <a:ahLst/>
            <a:cxnLst/>
            <a:rect r="r" b="b" t="t" l="l"/>
            <a:pathLst>
              <a:path h="5029108" w="6133059">
                <a:moveTo>
                  <a:pt x="6133059" y="0"/>
                </a:moveTo>
                <a:lnTo>
                  <a:pt x="0" y="0"/>
                </a:lnTo>
                <a:lnTo>
                  <a:pt x="0" y="5029108"/>
                </a:lnTo>
                <a:lnTo>
                  <a:pt x="6133059" y="5029108"/>
                </a:lnTo>
                <a:lnTo>
                  <a:pt x="613305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265958" y="1289685"/>
            <a:ext cx="5756085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16424A"/>
                </a:solidFill>
                <a:latin typeface="Poppins Bold"/>
                <a:ea typeface="Poppins Bold"/>
                <a:cs typeface="Poppins Bold"/>
                <a:sym typeface="Poppins Bold"/>
              </a:rPr>
              <a:t>KMIPN Presentation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686152" y="-305808"/>
            <a:ext cx="2335890" cy="1652642"/>
          </a:xfrm>
          <a:custGeom>
            <a:avLst/>
            <a:gdLst/>
            <a:ahLst/>
            <a:cxnLst/>
            <a:rect r="r" b="b" t="t" l="l"/>
            <a:pathLst>
              <a:path h="1652642" w="2335890">
                <a:moveTo>
                  <a:pt x="0" y="0"/>
                </a:moveTo>
                <a:lnTo>
                  <a:pt x="2335890" y="0"/>
                </a:lnTo>
                <a:lnTo>
                  <a:pt x="2335890" y="1652642"/>
                </a:lnTo>
                <a:lnTo>
                  <a:pt x="0" y="16526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821490" y="246805"/>
            <a:ext cx="1056111" cy="547417"/>
          </a:xfrm>
          <a:custGeom>
            <a:avLst/>
            <a:gdLst/>
            <a:ahLst/>
            <a:cxnLst/>
            <a:rect r="r" b="b" t="t" l="l"/>
            <a:pathLst>
              <a:path h="547417" w="1056111">
                <a:moveTo>
                  <a:pt x="0" y="0"/>
                </a:moveTo>
                <a:lnTo>
                  <a:pt x="1056111" y="0"/>
                </a:lnTo>
                <a:lnTo>
                  <a:pt x="1056111" y="547417"/>
                </a:lnTo>
                <a:lnTo>
                  <a:pt x="0" y="5474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43483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777844" y="325242"/>
            <a:ext cx="2318516" cy="284018"/>
          </a:xfrm>
          <a:custGeom>
            <a:avLst/>
            <a:gdLst/>
            <a:ahLst/>
            <a:cxnLst/>
            <a:rect r="r" b="b" t="t" l="l"/>
            <a:pathLst>
              <a:path h="284018" w="2318516">
                <a:moveTo>
                  <a:pt x="0" y="0"/>
                </a:moveTo>
                <a:lnTo>
                  <a:pt x="2318516" y="0"/>
                </a:lnTo>
                <a:lnTo>
                  <a:pt x="2318516" y="284018"/>
                </a:lnTo>
                <a:lnTo>
                  <a:pt x="0" y="28401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207737" y="325242"/>
            <a:ext cx="463552" cy="390542"/>
          </a:xfrm>
          <a:custGeom>
            <a:avLst/>
            <a:gdLst/>
            <a:ahLst/>
            <a:cxnLst/>
            <a:rect r="r" b="b" t="t" l="l"/>
            <a:pathLst>
              <a:path h="390542" w="463552">
                <a:moveTo>
                  <a:pt x="0" y="0"/>
                </a:moveTo>
                <a:lnTo>
                  <a:pt x="463552" y="0"/>
                </a:lnTo>
                <a:lnTo>
                  <a:pt x="463552" y="390542"/>
                </a:lnTo>
                <a:lnTo>
                  <a:pt x="0" y="39054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599283" y="-1028700"/>
            <a:ext cx="4103110" cy="4114800"/>
          </a:xfrm>
          <a:custGeom>
            <a:avLst/>
            <a:gdLst/>
            <a:ahLst/>
            <a:cxnLst/>
            <a:rect r="r" b="b" t="t" l="l"/>
            <a:pathLst>
              <a:path h="4114800" w="4103110">
                <a:moveTo>
                  <a:pt x="0" y="0"/>
                </a:moveTo>
                <a:lnTo>
                  <a:pt x="4103110" y="0"/>
                </a:lnTo>
                <a:lnTo>
                  <a:pt x="41031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647105" y="8883016"/>
            <a:ext cx="3612195" cy="1118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-42">
                <a:solidFill>
                  <a:srgbClr val="16424A"/>
                </a:solidFill>
                <a:latin typeface="Poppins"/>
                <a:ea typeface="Poppins"/>
                <a:cs typeface="Poppins"/>
                <a:sym typeface="Poppins"/>
              </a:rPr>
              <a:t>Naufal Ahmad Fatahillah</a:t>
            </a:r>
          </a:p>
          <a:p>
            <a:pPr algn="r">
              <a:lnSpc>
                <a:spcPts val="2940"/>
              </a:lnSpc>
            </a:pPr>
            <a:r>
              <a:rPr lang="en-US" sz="2100" spc="-42">
                <a:solidFill>
                  <a:srgbClr val="16424A"/>
                </a:solidFill>
                <a:latin typeface="Poppins"/>
                <a:ea typeface="Poppins"/>
                <a:cs typeface="Poppins"/>
                <a:sym typeface="Poppins"/>
              </a:rPr>
              <a:t>Ruthiana Marbun</a:t>
            </a:r>
          </a:p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spc="-42">
                <a:solidFill>
                  <a:srgbClr val="16424A"/>
                </a:solidFill>
                <a:latin typeface="Poppins"/>
                <a:ea typeface="Poppins"/>
                <a:cs typeface="Poppins"/>
                <a:sym typeface="Poppins"/>
              </a:rPr>
              <a:t>Daniel Saferius Pasaribu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286551" y="8564881"/>
            <a:ext cx="1972749" cy="375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16424A"/>
                </a:solidFill>
                <a:latin typeface="Poppins Bold"/>
                <a:ea typeface="Poppins Bold"/>
                <a:cs typeface="Poppins Bold"/>
                <a:sym typeface="Poppins Bold"/>
              </a:rPr>
              <a:t>Presented By: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171302" y="0"/>
            <a:ext cx="6348606" cy="3100155"/>
            <a:chOff x="0" y="0"/>
            <a:chExt cx="1095099" cy="5347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95099" cy="534759"/>
            </a:xfrm>
            <a:custGeom>
              <a:avLst/>
              <a:gdLst/>
              <a:ahLst/>
              <a:cxnLst/>
              <a:rect r="r" b="b" t="t" l="l"/>
              <a:pathLst>
                <a:path h="534759" w="1095099">
                  <a:moveTo>
                    <a:pt x="28048" y="0"/>
                  </a:moveTo>
                  <a:lnTo>
                    <a:pt x="1067051" y="0"/>
                  </a:lnTo>
                  <a:cubicBezTo>
                    <a:pt x="1082542" y="0"/>
                    <a:pt x="1095099" y="12557"/>
                    <a:pt x="1095099" y="28048"/>
                  </a:cubicBezTo>
                  <a:lnTo>
                    <a:pt x="1095099" y="506712"/>
                  </a:lnTo>
                  <a:cubicBezTo>
                    <a:pt x="1095099" y="522202"/>
                    <a:pt x="1082542" y="534759"/>
                    <a:pt x="1067051" y="534759"/>
                  </a:cubicBezTo>
                  <a:lnTo>
                    <a:pt x="28048" y="534759"/>
                  </a:lnTo>
                  <a:cubicBezTo>
                    <a:pt x="12557" y="534759"/>
                    <a:pt x="0" y="522202"/>
                    <a:pt x="0" y="506712"/>
                  </a:cubicBezTo>
                  <a:lnTo>
                    <a:pt x="0" y="28048"/>
                  </a:lnTo>
                  <a:cubicBezTo>
                    <a:pt x="0" y="12557"/>
                    <a:pt x="12557" y="0"/>
                    <a:pt x="28048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6793" r="0" b="-26793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3910169">
            <a:off x="17602447" y="7964620"/>
            <a:ext cx="1486315" cy="3782774"/>
          </a:xfrm>
          <a:custGeom>
            <a:avLst/>
            <a:gdLst/>
            <a:ahLst/>
            <a:cxnLst/>
            <a:rect r="r" b="b" t="t" l="l"/>
            <a:pathLst>
              <a:path h="3782774" w="1486315">
                <a:moveTo>
                  <a:pt x="0" y="0"/>
                </a:moveTo>
                <a:lnTo>
                  <a:pt x="1486315" y="0"/>
                </a:lnTo>
                <a:lnTo>
                  <a:pt x="1486315" y="3782773"/>
                </a:lnTo>
                <a:lnTo>
                  <a:pt x="0" y="37827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46029" y="859553"/>
            <a:ext cx="7718951" cy="1647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95"/>
              </a:lnSpc>
            </a:pPr>
            <a:r>
              <a:rPr lang="en-US" b="true" sz="12578" spc="-754">
                <a:solidFill>
                  <a:srgbClr val="16424A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Metode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6029" y="2996881"/>
            <a:ext cx="9705711" cy="4587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87"/>
              </a:lnSpc>
            </a:pPr>
            <a:r>
              <a:rPr lang="en-US" sz="3078" b="true">
                <a:solidFill>
                  <a:srgbClr val="16424A"/>
                </a:solidFill>
                <a:latin typeface="Poppins Bold"/>
                <a:ea typeface="Poppins Bold"/>
                <a:cs typeface="Poppins Bold"/>
                <a:sym typeface="Poppins Bold"/>
              </a:rPr>
              <a:t>4. Development</a:t>
            </a:r>
          </a:p>
          <a:p>
            <a:pPr algn="just" marL="664593" indent="-332297" lvl="1">
              <a:lnSpc>
                <a:spcPts val="6187"/>
              </a:lnSpc>
              <a:buFont typeface="Arial"/>
              <a:buChar char="•"/>
            </a:pPr>
            <a:r>
              <a:rPr lang="en-US" sz="3078">
                <a:solidFill>
                  <a:srgbClr val="16424A"/>
                </a:solidFill>
                <a:latin typeface="Poppins"/>
                <a:ea typeface="Poppins"/>
                <a:cs typeface="Poppins"/>
                <a:sym typeface="Poppins"/>
              </a:rPr>
              <a:t>Pengembangan firmware IoT (Arduino).</a:t>
            </a:r>
          </a:p>
          <a:p>
            <a:pPr algn="just" marL="664593" indent="-332297" lvl="1">
              <a:lnSpc>
                <a:spcPts val="6187"/>
              </a:lnSpc>
              <a:buFont typeface="Arial"/>
              <a:buChar char="•"/>
            </a:pPr>
            <a:r>
              <a:rPr lang="en-US" sz="3078">
                <a:solidFill>
                  <a:srgbClr val="16424A"/>
                </a:solidFill>
                <a:latin typeface="Poppins"/>
                <a:ea typeface="Poppins"/>
                <a:cs typeface="Poppins"/>
                <a:sym typeface="Poppins"/>
              </a:rPr>
              <a:t>Pengembangan web berbasis API.</a:t>
            </a:r>
          </a:p>
          <a:p>
            <a:pPr algn="just" marL="664593" indent="-332297" lvl="1">
              <a:lnSpc>
                <a:spcPts val="6187"/>
              </a:lnSpc>
              <a:buFont typeface="Arial"/>
              <a:buChar char="•"/>
            </a:pPr>
            <a:r>
              <a:rPr lang="en-US" sz="3078">
                <a:solidFill>
                  <a:srgbClr val="16424A"/>
                </a:solidFill>
                <a:latin typeface="Poppins"/>
                <a:ea typeface="Poppins"/>
                <a:cs typeface="Poppins"/>
                <a:sym typeface="Poppins"/>
              </a:rPr>
              <a:t>Integrasi hardware–software (end-to-end data tracking).</a:t>
            </a:r>
          </a:p>
          <a:p>
            <a:pPr algn="just">
              <a:lnSpc>
                <a:spcPts val="6187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522578" y="1820031"/>
            <a:ext cx="3324867" cy="7208384"/>
          </a:xfrm>
          <a:custGeom>
            <a:avLst/>
            <a:gdLst/>
            <a:ahLst/>
            <a:cxnLst/>
            <a:rect r="r" b="b" t="t" l="l"/>
            <a:pathLst>
              <a:path h="7208384" w="3324867">
                <a:moveTo>
                  <a:pt x="0" y="0"/>
                </a:moveTo>
                <a:lnTo>
                  <a:pt x="3324868" y="0"/>
                </a:lnTo>
                <a:lnTo>
                  <a:pt x="3324868" y="7208384"/>
                </a:lnTo>
                <a:lnTo>
                  <a:pt x="0" y="72083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5715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  <p:transition spd="slow">
    <p:push dir="d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113697" y="-313155"/>
            <a:ext cx="6348606" cy="3100155"/>
            <a:chOff x="0" y="0"/>
            <a:chExt cx="1095099" cy="5347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95099" cy="534759"/>
            </a:xfrm>
            <a:custGeom>
              <a:avLst/>
              <a:gdLst/>
              <a:ahLst/>
              <a:cxnLst/>
              <a:rect r="r" b="b" t="t" l="l"/>
              <a:pathLst>
                <a:path h="534759" w="1095099">
                  <a:moveTo>
                    <a:pt x="28048" y="0"/>
                  </a:moveTo>
                  <a:lnTo>
                    <a:pt x="1067051" y="0"/>
                  </a:lnTo>
                  <a:cubicBezTo>
                    <a:pt x="1082542" y="0"/>
                    <a:pt x="1095099" y="12557"/>
                    <a:pt x="1095099" y="28048"/>
                  </a:cubicBezTo>
                  <a:lnTo>
                    <a:pt x="1095099" y="506712"/>
                  </a:lnTo>
                  <a:cubicBezTo>
                    <a:pt x="1095099" y="522202"/>
                    <a:pt x="1082542" y="534759"/>
                    <a:pt x="1067051" y="534759"/>
                  </a:cubicBezTo>
                  <a:lnTo>
                    <a:pt x="28048" y="534759"/>
                  </a:lnTo>
                  <a:cubicBezTo>
                    <a:pt x="12557" y="534759"/>
                    <a:pt x="0" y="522202"/>
                    <a:pt x="0" y="506712"/>
                  </a:cubicBezTo>
                  <a:lnTo>
                    <a:pt x="0" y="28048"/>
                  </a:lnTo>
                  <a:cubicBezTo>
                    <a:pt x="0" y="12557"/>
                    <a:pt x="12557" y="0"/>
                    <a:pt x="28048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6793" r="0" b="-26793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622998" y="3431729"/>
            <a:ext cx="291836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Peringatan Dini (EWS)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44314" y="4566392"/>
            <a:ext cx="291836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Transmisi data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22998" y="5701055"/>
            <a:ext cx="291836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Biaya Operasional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51470" y="6659506"/>
            <a:ext cx="2918369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Kontrol Data &amp; Fleksibilitas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37234" y="7970382"/>
            <a:ext cx="291836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Tujuan pemakaian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447557" y="3062835"/>
            <a:ext cx="11281566" cy="0"/>
          </a:xfrm>
          <a:prstGeom prst="line">
            <a:avLst/>
          </a:prstGeom>
          <a:ln cap="rnd" w="9525">
            <a:solidFill>
              <a:srgbClr val="5941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2447557" y="4197498"/>
            <a:ext cx="11230728" cy="0"/>
          </a:xfrm>
          <a:prstGeom prst="line">
            <a:avLst/>
          </a:prstGeom>
          <a:ln cap="rnd" w="9525">
            <a:solidFill>
              <a:srgbClr val="5941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2447557" y="5332161"/>
            <a:ext cx="11230728" cy="0"/>
          </a:xfrm>
          <a:prstGeom prst="line">
            <a:avLst/>
          </a:prstGeom>
          <a:ln cap="rnd" w="9525">
            <a:solidFill>
              <a:srgbClr val="5941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2447557" y="6466824"/>
            <a:ext cx="11230728" cy="19050"/>
          </a:xfrm>
          <a:prstGeom prst="line">
            <a:avLst/>
          </a:prstGeom>
          <a:ln cap="rnd" w="9525">
            <a:solidFill>
              <a:srgbClr val="5941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2447557" y="7601488"/>
            <a:ext cx="11168328" cy="64094"/>
          </a:xfrm>
          <a:prstGeom prst="line">
            <a:avLst/>
          </a:prstGeom>
          <a:ln cap="rnd" w="9525">
            <a:solidFill>
              <a:srgbClr val="5941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2447557" y="8736151"/>
            <a:ext cx="11230728" cy="0"/>
          </a:xfrm>
          <a:prstGeom prst="line">
            <a:avLst/>
          </a:prstGeom>
          <a:ln cap="rnd" w="9525">
            <a:solidFill>
              <a:srgbClr val="5941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5856367" y="2282756"/>
            <a:ext cx="0" cy="6453395"/>
          </a:xfrm>
          <a:prstGeom prst="line">
            <a:avLst/>
          </a:prstGeom>
          <a:ln cap="rnd" w="9525">
            <a:solidFill>
              <a:srgbClr val="5941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8455732" y="2282756"/>
            <a:ext cx="1106" cy="6527345"/>
          </a:xfrm>
          <a:prstGeom prst="line">
            <a:avLst/>
          </a:prstGeom>
          <a:ln cap="rnd" w="9525">
            <a:solidFill>
              <a:srgbClr val="5941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H="true">
            <a:off x="11056204" y="2282756"/>
            <a:ext cx="6834" cy="6527345"/>
          </a:xfrm>
          <a:prstGeom prst="line">
            <a:avLst/>
          </a:prstGeom>
          <a:ln cap="rnd" w="9525">
            <a:solidFill>
              <a:srgbClr val="5941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H="true">
            <a:off x="13615885" y="2282756"/>
            <a:ext cx="62400" cy="6527345"/>
          </a:xfrm>
          <a:prstGeom prst="line">
            <a:avLst/>
          </a:prstGeom>
          <a:ln cap="rnd" w="9525">
            <a:solidFill>
              <a:srgbClr val="5941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5813286" y="668567"/>
            <a:ext cx="6661428" cy="63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4"/>
              </a:lnSpc>
              <a:spcBef>
                <a:spcPct val="0"/>
              </a:spcBef>
            </a:pPr>
            <a:r>
              <a:rPr lang="en-US" sz="3689" spc="184">
                <a:solidFill>
                  <a:srgbClr val="286570"/>
                </a:solidFill>
                <a:latin typeface="Brice SemiExpanded Bold"/>
                <a:ea typeface="Brice SemiExpanded Bold"/>
                <a:cs typeface="Brice SemiExpanded Bold"/>
                <a:sym typeface="Brice SemiExpanded Bold"/>
              </a:rPr>
              <a:t>Bagan Perbandingan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083223" y="1892788"/>
            <a:ext cx="2054528" cy="1066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225" u="sng">
                <a:solidFill>
                  <a:srgbClr val="000000"/>
                </a:solidFill>
                <a:latin typeface="Brice SemiExpanded"/>
                <a:ea typeface="Brice SemiExpanded"/>
                <a:cs typeface="Brice SemiExpanded"/>
                <a:sym typeface="Brice SemiExpanded"/>
                <a:hlinkClick r:id="rId4" tooltip="https://awt.co.za"/>
              </a:rPr>
              <a:t>Africa Wildlife Tracking (AWT)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622998" y="2388563"/>
            <a:ext cx="2946841" cy="254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225">
                <a:solidFill>
                  <a:srgbClr val="000000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FITUR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774820" y="2101656"/>
            <a:ext cx="2237415" cy="800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225" u="sng">
                <a:solidFill>
                  <a:srgbClr val="000000"/>
                </a:solidFill>
                <a:latin typeface="Brice SemiExpanded"/>
                <a:ea typeface="Brice SemiExpanded"/>
                <a:cs typeface="Brice SemiExpanded"/>
                <a:sym typeface="Brice SemiExpanded"/>
                <a:hlinkClick r:id="rId5" tooltip="https://www.rimbasatwa.or.id/portfolio/gps-collar/"/>
              </a:rPr>
              <a:t>RIMBA SATWA FOUNDATION (RSF)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431663" y="2374653"/>
            <a:ext cx="1877997" cy="254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225">
                <a:solidFill>
                  <a:srgbClr val="000000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RIMBA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083223" y="3255516"/>
            <a:ext cx="228138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Tidak langsung ke masyarakat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730851" y="3079304"/>
            <a:ext cx="2281384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Laporan manual ke pemerintah dan warga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334501" y="3286273"/>
            <a:ext cx="228138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60">
                <a:solidFill>
                  <a:srgbClr val="F20335"/>
                </a:solidFill>
                <a:latin typeface="Clear Sans"/>
                <a:ea typeface="Clear Sans"/>
                <a:cs typeface="Clear Sans"/>
                <a:sym typeface="Clear Sans"/>
              </a:rPr>
              <a:t>Real time ke masyarakat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146880" y="4611835"/>
            <a:ext cx="228138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Satelit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774820" y="4597149"/>
            <a:ext cx="228138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Satelit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229970" y="4611835"/>
            <a:ext cx="228138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60">
                <a:solidFill>
                  <a:srgbClr val="F20335"/>
                </a:solidFill>
                <a:latin typeface="Clear Sans"/>
                <a:ea typeface="Clear Sans"/>
                <a:cs typeface="Clear Sans"/>
                <a:sym typeface="Clear Sans"/>
              </a:rPr>
              <a:t>LoRa lokal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175455" y="5567925"/>
            <a:ext cx="228138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Mahal, biaya satelit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730851" y="5567925"/>
            <a:ext cx="228138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Mahal, biaya satelit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229970" y="5348630"/>
            <a:ext cx="2281384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60">
                <a:solidFill>
                  <a:srgbClr val="F20335"/>
                </a:solidFill>
                <a:latin typeface="Clear Sans"/>
                <a:ea typeface="Clear Sans"/>
                <a:cs typeface="Clear Sans"/>
                <a:sym typeface="Clear Sans"/>
              </a:rPr>
              <a:t>Terjangkau, menggunakan LoRa</a:t>
            </a:r>
          </a:p>
        </p:txBody>
      </p:sp>
      <p:sp>
        <p:nvSpPr>
          <p:cNvPr name="Freeform 34" id="34"/>
          <p:cNvSpPr/>
          <p:nvPr/>
        </p:nvSpPr>
        <p:spPr>
          <a:xfrm flipH="false" flipV="false" rot="0">
            <a:off x="12549941" y="2410798"/>
            <a:ext cx="8229138" cy="10341274"/>
          </a:xfrm>
          <a:custGeom>
            <a:avLst/>
            <a:gdLst/>
            <a:ahLst/>
            <a:cxnLst/>
            <a:rect r="r" b="b" t="t" l="l"/>
            <a:pathLst>
              <a:path h="10341274" w="8229138">
                <a:moveTo>
                  <a:pt x="0" y="0"/>
                </a:moveTo>
                <a:lnTo>
                  <a:pt x="8229137" y="0"/>
                </a:lnTo>
                <a:lnTo>
                  <a:pt x="8229137" y="10341274"/>
                </a:lnTo>
                <a:lnTo>
                  <a:pt x="0" y="103412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07753" b="-20684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6017186" y="6492819"/>
            <a:ext cx="2281384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Dipegang vendor satelit &amp; lembaga konservasi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618693" y="6481112"/>
            <a:ext cx="2281384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Dikelola lembaga RSF, tetap melalui pihak ketiga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063038" y="6595378"/>
            <a:ext cx="2552846" cy="953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7"/>
              </a:lnSpc>
            </a:pPr>
            <a:r>
              <a:rPr lang="en-US" sz="1833" spc="55">
                <a:solidFill>
                  <a:srgbClr val="F20335"/>
                </a:solidFill>
                <a:latin typeface="Clear Sans"/>
                <a:ea typeface="Clear Sans"/>
                <a:cs typeface="Clear Sans"/>
                <a:sym typeface="Clear Sans"/>
              </a:rPr>
              <a:t>Data dikelola sendiri  sesuai kebutuhan lokal &amp; pemerintahan.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083223" y="7617957"/>
            <a:ext cx="2281384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Pelacakan ilmiah dan konservasi satwa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8546220" y="7617957"/>
            <a:ext cx="2499119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Pemantauan satwa dan pencegahan konflik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077326" y="7695515"/>
            <a:ext cx="2538559" cy="953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7"/>
              </a:lnSpc>
            </a:pPr>
            <a:r>
              <a:rPr lang="en-US" sz="1833" spc="55">
                <a:solidFill>
                  <a:srgbClr val="F20335"/>
                </a:solidFill>
                <a:latin typeface="Clear Sans"/>
                <a:ea typeface="Clear Sans"/>
                <a:cs typeface="Clear Sans"/>
                <a:sym typeface="Clear Sans"/>
              </a:rPr>
              <a:t>Mitigasi konflik langsung berbasis e-Government</a:t>
            </a:r>
          </a:p>
        </p:txBody>
      </p:sp>
    </p:spTree>
  </p:cSld>
  <p:clrMapOvr>
    <a:masterClrMapping/>
  </p:clrMapOvr>
  <p:transition spd="slow">
    <p:push dir="d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4479411" y="7221468"/>
            <a:ext cx="3930169" cy="3065532"/>
          </a:xfrm>
          <a:custGeom>
            <a:avLst/>
            <a:gdLst/>
            <a:ahLst/>
            <a:cxnLst/>
            <a:rect r="r" b="b" t="t" l="l"/>
            <a:pathLst>
              <a:path h="3065532" w="3930169">
                <a:moveTo>
                  <a:pt x="3930170" y="0"/>
                </a:moveTo>
                <a:lnTo>
                  <a:pt x="0" y="0"/>
                </a:lnTo>
                <a:lnTo>
                  <a:pt x="0" y="3065532"/>
                </a:lnTo>
                <a:lnTo>
                  <a:pt x="3930170" y="3065532"/>
                </a:lnTo>
                <a:lnTo>
                  <a:pt x="393017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07331" y="612461"/>
            <a:ext cx="7581973" cy="9062077"/>
          </a:xfrm>
          <a:custGeom>
            <a:avLst/>
            <a:gdLst/>
            <a:ahLst/>
            <a:cxnLst/>
            <a:rect r="r" b="b" t="t" l="l"/>
            <a:pathLst>
              <a:path h="9062077" w="7581973">
                <a:moveTo>
                  <a:pt x="0" y="0"/>
                </a:moveTo>
                <a:lnTo>
                  <a:pt x="7581973" y="0"/>
                </a:lnTo>
                <a:lnTo>
                  <a:pt x="7581973" y="9062078"/>
                </a:lnTo>
                <a:lnTo>
                  <a:pt x="0" y="90620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72" r="0" b="-172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20194"/>
            <a:ext cx="8115300" cy="2270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8"/>
              </a:lnSpc>
            </a:pPr>
            <a:r>
              <a:rPr lang="en-US" b="true" sz="9279" i="true" spc="-556">
                <a:solidFill>
                  <a:srgbClr val="16424A"/>
                </a:solidFill>
                <a:latin typeface="Poppins Semi-Bold Italics"/>
                <a:ea typeface="Poppins Semi-Bold Italics"/>
                <a:cs typeface="Poppins Semi-Bold Italics"/>
                <a:sym typeface="Poppins Semi-Bold Italics"/>
              </a:rPr>
              <a:t>Smart City Integration</a:t>
            </a:r>
          </a:p>
        </p:txBody>
      </p:sp>
    </p:spTree>
  </p:cSld>
  <p:clrMapOvr>
    <a:masterClrMapping/>
  </p:clrMapOvr>
  <p:transition spd="slow">
    <p:push dir="d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1548776"/>
            <a:ext cx="16230600" cy="816602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476768" y="373395"/>
            <a:ext cx="5334464" cy="869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9"/>
              </a:lnSpc>
            </a:pPr>
            <a:r>
              <a:rPr lang="en-US" b="true" sz="6527" spc="-391">
                <a:solidFill>
                  <a:srgbClr val="16424A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Dokumentasi</a:t>
            </a:r>
          </a:p>
        </p:txBody>
      </p:sp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10985" y="4702703"/>
            <a:ext cx="524610" cy="749442"/>
          </a:xfrm>
          <a:custGeom>
            <a:avLst/>
            <a:gdLst/>
            <a:ahLst/>
            <a:cxnLst/>
            <a:rect r="r" b="b" t="t" l="l"/>
            <a:pathLst>
              <a:path h="749442" w="524610">
                <a:moveTo>
                  <a:pt x="0" y="0"/>
                </a:moveTo>
                <a:lnTo>
                  <a:pt x="524610" y="0"/>
                </a:lnTo>
                <a:lnTo>
                  <a:pt x="524610" y="749442"/>
                </a:lnTo>
                <a:lnTo>
                  <a:pt x="0" y="7494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97042" y="6410519"/>
            <a:ext cx="524610" cy="749442"/>
          </a:xfrm>
          <a:custGeom>
            <a:avLst/>
            <a:gdLst/>
            <a:ahLst/>
            <a:cxnLst/>
            <a:rect r="r" b="b" t="t" l="l"/>
            <a:pathLst>
              <a:path h="749442" w="524610">
                <a:moveTo>
                  <a:pt x="0" y="0"/>
                </a:moveTo>
                <a:lnTo>
                  <a:pt x="524609" y="0"/>
                </a:lnTo>
                <a:lnTo>
                  <a:pt x="524609" y="749442"/>
                </a:lnTo>
                <a:lnTo>
                  <a:pt x="0" y="7494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50816" y="4746331"/>
            <a:ext cx="524610" cy="749442"/>
          </a:xfrm>
          <a:custGeom>
            <a:avLst/>
            <a:gdLst/>
            <a:ahLst/>
            <a:cxnLst/>
            <a:rect r="r" b="b" t="t" l="l"/>
            <a:pathLst>
              <a:path h="749442" w="524610">
                <a:moveTo>
                  <a:pt x="0" y="0"/>
                </a:moveTo>
                <a:lnTo>
                  <a:pt x="524609" y="0"/>
                </a:lnTo>
                <a:lnTo>
                  <a:pt x="524609" y="749442"/>
                </a:lnTo>
                <a:lnTo>
                  <a:pt x="0" y="7494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874203" y="7061986"/>
            <a:ext cx="524610" cy="749442"/>
          </a:xfrm>
          <a:custGeom>
            <a:avLst/>
            <a:gdLst/>
            <a:ahLst/>
            <a:cxnLst/>
            <a:rect r="r" b="b" t="t" l="l"/>
            <a:pathLst>
              <a:path h="749442" w="524610">
                <a:moveTo>
                  <a:pt x="0" y="0"/>
                </a:moveTo>
                <a:lnTo>
                  <a:pt x="524609" y="0"/>
                </a:lnTo>
                <a:lnTo>
                  <a:pt x="524609" y="749443"/>
                </a:lnTo>
                <a:lnTo>
                  <a:pt x="0" y="7494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214325" y="4840086"/>
            <a:ext cx="524610" cy="749442"/>
          </a:xfrm>
          <a:custGeom>
            <a:avLst/>
            <a:gdLst/>
            <a:ahLst/>
            <a:cxnLst/>
            <a:rect r="r" b="b" t="t" l="l"/>
            <a:pathLst>
              <a:path h="749442" w="524610">
                <a:moveTo>
                  <a:pt x="0" y="0"/>
                </a:moveTo>
                <a:lnTo>
                  <a:pt x="524610" y="0"/>
                </a:lnTo>
                <a:lnTo>
                  <a:pt x="524610" y="749442"/>
                </a:lnTo>
                <a:lnTo>
                  <a:pt x="0" y="7494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02008" y="2439744"/>
            <a:ext cx="8399424" cy="6299568"/>
          </a:xfrm>
          <a:custGeom>
            <a:avLst/>
            <a:gdLst/>
            <a:ahLst/>
            <a:cxnLst/>
            <a:rect r="r" b="b" t="t" l="l"/>
            <a:pathLst>
              <a:path h="6299568" w="8399424">
                <a:moveTo>
                  <a:pt x="0" y="0"/>
                </a:moveTo>
                <a:lnTo>
                  <a:pt x="8399423" y="0"/>
                </a:lnTo>
                <a:lnTo>
                  <a:pt x="8399423" y="6299568"/>
                </a:lnTo>
                <a:lnTo>
                  <a:pt x="0" y="62995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9301120" y="2439744"/>
            <a:ext cx="7584873" cy="6299568"/>
          </a:xfrm>
          <a:custGeom>
            <a:avLst/>
            <a:gdLst/>
            <a:ahLst/>
            <a:cxnLst/>
            <a:rect r="r" b="b" t="t" l="l"/>
            <a:pathLst>
              <a:path h="6299568" w="7584873">
                <a:moveTo>
                  <a:pt x="0" y="0"/>
                </a:moveTo>
                <a:lnTo>
                  <a:pt x="7584872" y="0"/>
                </a:lnTo>
                <a:lnTo>
                  <a:pt x="7584872" y="6299568"/>
                </a:lnTo>
                <a:lnTo>
                  <a:pt x="0" y="62995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022" t="0" r="-7716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4397050" y="445670"/>
            <a:ext cx="9952480" cy="1708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500"/>
              </a:lnSpc>
            </a:pPr>
            <a:r>
              <a:rPr lang="en-US" b="true" sz="12922" i="true" spc="-775">
                <a:solidFill>
                  <a:srgbClr val="16424A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User Journey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65814" y="2597641"/>
            <a:ext cx="9272789" cy="8229600"/>
          </a:xfrm>
          <a:custGeom>
            <a:avLst/>
            <a:gdLst/>
            <a:ahLst/>
            <a:cxnLst/>
            <a:rect r="r" b="b" t="t" l="l"/>
            <a:pathLst>
              <a:path h="8229600" w="9272789">
                <a:moveTo>
                  <a:pt x="0" y="0"/>
                </a:moveTo>
                <a:lnTo>
                  <a:pt x="9272788" y="0"/>
                </a:lnTo>
                <a:lnTo>
                  <a:pt x="92727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4352" y="918443"/>
            <a:ext cx="14268577" cy="1348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76"/>
              </a:lnSpc>
            </a:pPr>
            <a:r>
              <a:rPr lang="en-US" b="true" sz="10310" spc="-618">
                <a:solidFill>
                  <a:srgbClr val="16424A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Hasil yang Diharapkan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38956" y="3217568"/>
            <a:ext cx="9727618" cy="5617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6901" indent="-388451" lvl="1">
              <a:lnSpc>
                <a:spcPts val="7484"/>
              </a:lnSpc>
              <a:buAutoNum type="arabicPeriod" startAt="1"/>
            </a:pPr>
            <a:r>
              <a:rPr lang="en-US" sz="35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Early Warning System berbasis IoT.</a:t>
            </a:r>
          </a:p>
          <a:p>
            <a:pPr algn="just" marL="776901" indent="-388451" lvl="1">
              <a:lnSpc>
                <a:spcPts val="7484"/>
              </a:lnSpc>
              <a:buAutoNum type="arabicPeriod" startAt="1"/>
            </a:pPr>
            <a:r>
              <a:rPr lang="en-US" sz="35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Menurunnya tingkat konflik.</a:t>
            </a:r>
          </a:p>
          <a:p>
            <a:pPr algn="just" marL="776901" indent="-388451" lvl="1">
              <a:lnSpc>
                <a:spcPts val="7484"/>
              </a:lnSpc>
              <a:buAutoNum type="arabicPeriod" startAt="1"/>
            </a:pPr>
            <a:r>
              <a:rPr lang="en-US" sz="35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Terbangunnya kolaborasi G2C, C2G,  G2G.</a:t>
            </a:r>
          </a:p>
          <a:p>
            <a:pPr algn="just" marL="776901" indent="-388451" lvl="1">
              <a:lnSpc>
                <a:spcPts val="7484"/>
              </a:lnSpc>
              <a:buAutoNum type="arabicPeriod" startAt="1"/>
            </a:pPr>
            <a:r>
              <a:rPr lang="en-US" sz="35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35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enerapan SPBE dan Smart City.</a:t>
            </a:r>
          </a:p>
          <a:p>
            <a:pPr algn="just" marL="776901" indent="-388451" lvl="1">
              <a:lnSpc>
                <a:spcPts val="7484"/>
              </a:lnSpc>
              <a:buAutoNum type="arabicPeriod" startAt="1"/>
            </a:pPr>
            <a:r>
              <a:rPr lang="en-US" sz="35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35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ata konservasi.</a:t>
            </a: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347269"/>
            <a:ext cx="16367143" cy="4740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33"/>
              </a:lnSpc>
              <a:spcBef>
                <a:spcPct val="0"/>
              </a:spcBef>
            </a:pPr>
            <a:r>
              <a:rPr lang="en-US" b="true" sz="26238" spc="-1574">
                <a:solidFill>
                  <a:srgbClr val="16424A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Thank You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8118269" y="7087637"/>
            <a:ext cx="3518664" cy="7025618"/>
          </a:xfrm>
          <a:custGeom>
            <a:avLst/>
            <a:gdLst/>
            <a:ahLst/>
            <a:cxnLst/>
            <a:rect r="r" b="b" t="t" l="l"/>
            <a:pathLst>
              <a:path h="7025618" w="3518664">
                <a:moveTo>
                  <a:pt x="0" y="0"/>
                </a:moveTo>
                <a:lnTo>
                  <a:pt x="3518664" y="0"/>
                </a:lnTo>
                <a:lnTo>
                  <a:pt x="3518664" y="7025619"/>
                </a:lnTo>
                <a:lnTo>
                  <a:pt x="0" y="7025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265958" y="971550"/>
            <a:ext cx="5756085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16424A"/>
                </a:solidFill>
                <a:latin typeface="Poppins Bold"/>
                <a:ea typeface="Poppins Bold"/>
                <a:cs typeface="Poppins Bold"/>
                <a:sym typeface="Poppins Bold"/>
              </a:rPr>
              <a:t>KMIPN Presentation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686152" y="-305808"/>
            <a:ext cx="2335890" cy="1652642"/>
          </a:xfrm>
          <a:custGeom>
            <a:avLst/>
            <a:gdLst/>
            <a:ahLst/>
            <a:cxnLst/>
            <a:rect r="r" b="b" t="t" l="l"/>
            <a:pathLst>
              <a:path h="1652642" w="2335890">
                <a:moveTo>
                  <a:pt x="0" y="0"/>
                </a:moveTo>
                <a:lnTo>
                  <a:pt x="2335890" y="0"/>
                </a:lnTo>
                <a:lnTo>
                  <a:pt x="2335890" y="1652642"/>
                </a:lnTo>
                <a:lnTo>
                  <a:pt x="0" y="16526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821490" y="246805"/>
            <a:ext cx="1056111" cy="547417"/>
          </a:xfrm>
          <a:custGeom>
            <a:avLst/>
            <a:gdLst/>
            <a:ahLst/>
            <a:cxnLst/>
            <a:rect r="r" b="b" t="t" l="l"/>
            <a:pathLst>
              <a:path h="547417" w="1056111">
                <a:moveTo>
                  <a:pt x="0" y="0"/>
                </a:moveTo>
                <a:lnTo>
                  <a:pt x="1056111" y="0"/>
                </a:lnTo>
                <a:lnTo>
                  <a:pt x="1056111" y="547417"/>
                </a:lnTo>
                <a:lnTo>
                  <a:pt x="0" y="5474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43483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777844" y="325242"/>
            <a:ext cx="2318516" cy="284018"/>
          </a:xfrm>
          <a:custGeom>
            <a:avLst/>
            <a:gdLst/>
            <a:ahLst/>
            <a:cxnLst/>
            <a:rect r="r" b="b" t="t" l="l"/>
            <a:pathLst>
              <a:path h="284018" w="2318516">
                <a:moveTo>
                  <a:pt x="0" y="0"/>
                </a:moveTo>
                <a:lnTo>
                  <a:pt x="2318516" y="0"/>
                </a:lnTo>
                <a:lnTo>
                  <a:pt x="2318516" y="284018"/>
                </a:lnTo>
                <a:lnTo>
                  <a:pt x="0" y="2840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207737" y="325242"/>
            <a:ext cx="463552" cy="390542"/>
          </a:xfrm>
          <a:custGeom>
            <a:avLst/>
            <a:gdLst/>
            <a:ahLst/>
            <a:cxnLst/>
            <a:rect r="r" b="b" t="t" l="l"/>
            <a:pathLst>
              <a:path h="390542" w="463552">
                <a:moveTo>
                  <a:pt x="0" y="0"/>
                </a:moveTo>
                <a:lnTo>
                  <a:pt x="463552" y="0"/>
                </a:lnTo>
                <a:lnTo>
                  <a:pt x="463552" y="390542"/>
                </a:lnTo>
                <a:lnTo>
                  <a:pt x="0" y="3905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88191" y="3526054"/>
            <a:ext cx="3300642" cy="2057400"/>
          </a:xfrm>
          <a:custGeom>
            <a:avLst/>
            <a:gdLst/>
            <a:ahLst/>
            <a:cxnLst/>
            <a:rect r="r" b="b" t="t" l="l"/>
            <a:pathLst>
              <a:path h="2057400" w="3300642">
                <a:moveTo>
                  <a:pt x="0" y="0"/>
                </a:moveTo>
                <a:lnTo>
                  <a:pt x="3300642" y="0"/>
                </a:lnTo>
                <a:lnTo>
                  <a:pt x="3300642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020051">
            <a:off x="761042" y="7785276"/>
            <a:ext cx="4156931" cy="3930483"/>
          </a:xfrm>
          <a:custGeom>
            <a:avLst/>
            <a:gdLst/>
            <a:ahLst/>
            <a:cxnLst/>
            <a:rect r="r" b="b" t="t" l="l"/>
            <a:pathLst>
              <a:path h="3930483" w="4156931">
                <a:moveTo>
                  <a:pt x="0" y="0"/>
                </a:moveTo>
                <a:lnTo>
                  <a:pt x="4156931" y="0"/>
                </a:lnTo>
                <a:lnTo>
                  <a:pt x="4156931" y="3930483"/>
                </a:lnTo>
                <a:lnTo>
                  <a:pt x="0" y="39304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011627" y="-1116617"/>
            <a:ext cx="7960894" cy="5970671"/>
          </a:xfrm>
          <a:custGeom>
            <a:avLst/>
            <a:gdLst/>
            <a:ahLst/>
            <a:cxnLst/>
            <a:rect r="r" b="b" t="t" l="l"/>
            <a:pathLst>
              <a:path h="5970671" w="7960894">
                <a:moveTo>
                  <a:pt x="0" y="0"/>
                </a:moveTo>
                <a:lnTo>
                  <a:pt x="7960894" y="0"/>
                </a:lnTo>
                <a:lnTo>
                  <a:pt x="7960894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2633" y="2138140"/>
            <a:ext cx="10261368" cy="1493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59"/>
              </a:lnSpc>
            </a:pPr>
            <a:r>
              <a:rPr lang="en-US" sz="12578" spc="-754" b="true">
                <a:solidFill>
                  <a:srgbClr val="16424A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Pembahasan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285378"/>
            <a:ext cx="4428816" cy="62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b="true" sz="3499" spc="311">
                <a:solidFill>
                  <a:srgbClr val="16424A"/>
                </a:solidFill>
                <a:latin typeface="Poppins Bold"/>
                <a:ea typeface="Poppins Bold"/>
                <a:cs typeface="Poppins Bold"/>
                <a:sym typeface="Poppins Bold"/>
              </a:rPr>
              <a:t>Metode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453404"/>
            <a:ext cx="4014450" cy="62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b="true" sz="3499" spc="311">
                <a:solidFill>
                  <a:srgbClr val="16424A"/>
                </a:solidFill>
                <a:latin typeface="Poppins Bold"/>
                <a:ea typeface="Poppins Bold"/>
                <a:cs typeface="Poppins Bold"/>
                <a:sym typeface="Poppins Bold"/>
              </a:rPr>
              <a:t>Tujuan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621429"/>
            <a:ext cx="4014450" cy="62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b="true" sz="3499" spc="311">
                <a:solidFill>
                  <a:srgbClr val="16424A"/>
                </a:solidFill>
                <a:latin typeface="Poppins Bold"/>
                <a:ea typeface="Poppins Bold"/>
                <a:cs typeface="Poppins Bold"/>
                <a:sym typeface="Poppins Bold"/>
              </a:rPr>
              <a:t>Pendahuluan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996479" y="4619648"/>
            <a:ext cx="6891712" cy="62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b="true" sz="3499" i="true" spc="311">
                <a:solidFill>
                  <a:srgbClr val="16424A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Smart City Integration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96479" y="5451623"/>
            <a:ext cx="5113419" cy="62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b="true" sz="3499" i="true" spc="311">
                <a:solidFill>
                  <a:srgbClr val="16424A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User Journey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96479" y="6285378"/>
            <a:ext cx="5113419" cy="62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b="true" sz="3499" spc="311">
                <a:solidFill>
                  <a:srgbClr val="16424A"/>
                </a:solidFill>
                <a:latin typeface="Poppins Bold"/>
                <a:ea typeface="Poppins Bold"/>
                <a:cs typeface="Poppins Bold"/>
                <a:sym typeface="Poppins Bold"/>
              </a:rPr>
              <a:t>Hasil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12527" y="2953188"/>
            <a:ext cx="6111026" cy="7333812"/>
          </a:xfrm>
          <a:custGeom>
            <a:avLst/>
            <a:gdLst/>
            <a:ahLst/>
            <a:cxnLst/>
            <a:rect r="r" b="b" t="t" l="l"/>
            <a:pathLst>
              <a:path h="7333812" w="6111026">
                <a:moveTo>
                  <a:pt x="0" y="0"/>
                </a:moveTo>
                <a:lnTo>
                  <a:pt x="6111026" y="0"/>
                </a:lnTo>
                <a:lnTo>
                  <a:pt x="6111026" y="7333812"/>
                </a:lnTo>
                <a:lnTo>
                  <a:pt x="0" y="73338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826" t="-658" r="-197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093246">
            <a:off x="12832197" y="4914"/>
            <a:ext cx="5517817" cy="6133747"/>
          </a:xfrm>
          <a:custGeom>
            <a:avLst/>
            <a:gdLst/>
            <a:ahLst/>
            <a:cxnLst/>
            <a:rect r="r" b="b" t="t" l="l"/>
            <a:pathLst>
              <a:path h="6133747" w="5517817">
                <a:moveTo>
                  <a:pt x="0" y="0"/>
                </a:moveTo>
                <a:lnTo>
                  <a:pt x="5517817" y="0"/>
                </a:lnTo>
                <a:lnTo>
                  <a:pt x="5517817" y="6133747"/>
                </a:lnTo>
                <a:lnTo>
                  <a:pt x="0" y="61337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479520" y="2572188"/>
            <a:ext cx="955676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121882" y="2990271"/>
            <a:ext cx="5600786" cy="6677539"/>
          </a:xfrm>
          <a:custGeom>
            <a:avLst/>
            <a:gdLst/>
            <a:ahLst/>
            <a:cxnLst/>
            <a:rect r="r" b="b" t="t" l="l"/>
            <a:pathLst>
              <a:path h="6677539" w="5600786">
                <a:moveTo>
                  <a:pt x="0" y="0"/>
                </a:moveTo>
                <a:lnTo>
                  <a:pt x="5600786" y="0"/>
                </a:lnTo>
                <a:lnTo>
                  <a:pt x="5600786" y="6677539"/>
                </a:lnTo>
                <a:lnTo>
                  <a:pt x="0" y="66775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79520" y="733940"/>
            <a:ext cx="10239983" cy="1647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95"/>
              </a:lnSpc>
            </a:pPr>
            <a:r>
              <a:rPr lang="en-US" sz="12578" spc="-754" b="true">
                <a:solidFill>
                  <a:srgbClr val="16424A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Pendahuluan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52182" y="5399252"/>
            <a:ext cx="8241309" cy="2678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59"/>
              </a:lnSpc>
            </a:pPr>
            <a:r>
              <a:rPr lang="en-US" b="true" sz="2185" spc="109">
                <a:solidFill>
                  <a:srgbClr val="16424A"/>
                </a:solidFill>
                <a:latin typeface="Poppins Bold"/>
                <a:ea typeface="Poppins Bold"/>
                <a:cs typeface="Poppins Bold"/>
                <a:sym typeface="Poppins Bold"/>
              </a:rPr>
              <a:t>Latar Belakang:</a:t>
            </a:r>
          </a:p>
          <a:p>
            <a:pPr algn="just" marL="471835" indent="-235917" lvl="1">
              <a:lnSpc>
                <a:spcPts val="3059"/>
              </a:lnSpc>
              <a:buFont typeface="Arial"/>
              <a:buChar char="•"/>
            </a:pPr>
            <a:r>
              <a:rPr lang="en-US" b="true" sz="2185" spc="109">
                <a:solidFill>
                  <a:srgbClr val="F20335"/>
                </a:solidFill>
                <a:latin typeface="Poppins Bold"/>
                <a:ea typeface="Poppins Bold"/>
                <a:cs typeface="Poppins Bold"/>
                <a:sym typeface="Poppins Bold"/>
              </a:rPr>
              <a:t>Konflik</a:t>
            </a:r>
            <a:r>
              <a:rPr lang="en-US" sz="2185" spc="109">
                <a:solidFill>
                  <a:srgbClr val="F20335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85" spc="109">
                <a:solidFill>
                  <a:srgbClr val="16424A"/>
                </a:solidFill>
                <a:latin typeface="Poppins"/>
                <a:ea typeface="Poppins"/>
                <a:cs typeface="Poppins"/>
                <a:sym typeface="Poppins"/>
              </a:rPr>
              <a:t>manusia dan Harimau Sumatera meningkat akibat penyempitan habitat.</a:t>
            </a:r>
          </a:p>
          <a:p>
            <a:pPr algn="just" marL="471835" indent="-235917" lvl="1">
              <a:lnSpc>
                <a:spcPts val="3059"/>
              </a:lnSpc>
              <a:buFont typeface="Arial"/>
              <a:buChar char="•"/>
            </a:pPr>
            <a:r>
              <a:rPr lang="en-US" sz="2185" spc="109">
                <a:solidFill>
                  <a:srgbClr val="16424A"/>
                </a:solidFill>
                <a:latin typeface="Poppins"/>
                <a:ea typeface="Poppins"/>
                <a:cs typeface="Poppins"/>
                <a:sym typeface="Poppins"/>
              </a:rPr>
              <a:t>Kasus: 76 konflik (2017–2021) dan 10 harimau </a:t>
            </a:r>
            <a:r>
              <a:rPr lang="en-US" b="true" sz="2185" spc="109">
                <a:solidFill>
                  <a:srgbClr val="F20335"/>
                </a:solidFill>
                <a:latin typeface="Poppins Bold"/>
                <a:ea typeface="Poppins Bold"/>
                <a:cs typeface="Poppins Bold"/>
                <a:sym typeface="Poppins Bold"/>
              </a:rPr>
              <a:t>terbunuh</a:t>
            </a:r>
            <a:r>
              <a:rPr lang="en-US" sz="2185" spc="109">
                <a:solidFill>
                  <a:srgbClr val="F20335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85" spc="109">
                <a:solidFill>
                  <a:srgbClr val="16424A"/>
                </a:solidFill>
                <a:latin typeface="Poppins"/>
                <a:ea typeface="Poppins"/>
                <a:cs typeface="Poppins"/>
                <a:sym typeface="Poppins"/>
              </a:rPr>
              <a:t>(2020–2023).</a:t>
            </a:r>
          </a:p>
          <a:p>
            <a:pPr algn="just" marL="471835" indent="-235917" lvl="1">
              <a:lnSpc>
                <a:spcPts val="3059"/>
              </a:lnSpc>
              <a:spcBef>
                <a:spcPct val="0"/>
              </a:spcBef>
              <a:buFont typeface="Arial"/>
              <a:buChar char="•"/>
            </a:pPr>
            <a:r>
              <a:rPr lang="en-US" sz="2185" spc="109">
                <a:solidFill>
                  <a:srgbClr val="16424A"/>
                </a:solidFill>
                <a:latin typeface="Poppins"/>
                <a:ea typeface="Poppins"/>
                <a:cs typeface="Poppins"/>
                <a:sym typeface="Poppins"/>
              </a:rPr>
              <a:t>Diperlukan solusi teknologi </a:t>
            </a:r>
            <a:r>
              <a:rPr lang="en-US" b="true" sz="2185" spc="109">
                <a:solidFill>
                  <a:srgbClr val="F20335"/>
                </a:solidFill>
                <a:latin typeface="Poppins Bold"/>
                <a:ea typeface="Poppins Bold"/>
                <a:cs typeface="Poppins Bold"/>
                <a:sym typeface="Poppins Bold"/>
              </a:rPr>
              <a:t>konservasi</a:t>
            </a:r>
            <a:r>
              <a:rPr lang="en-US" sz="2185" spc="109">
                <a:solidFill>
                  <a:srgbClr val="16424A"/>
                </a:solidFill>
                <a:latin typeface="Poppins"/>
                <a:ea typeface="Poppins"/>
                <a:cs typeface="Poppins"/>
                <a:sym typeface="Poppins"/>
              </a:rPr>
              <a:t> berbasis SPBE (Sistem Pemerintah Berbasis Elektronik).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52182" y="8374493"/>
            <a:ext cx="8241309" cy="1535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59"/>
              </a:lnSpc>
            </a:pPr>
            <a:r>
              <a:rPr lang="en-US" b="true" sz="2185" spc="109">
                <a:solidFill>
                  <a:srgbClr val="16424A"/>
                </a:solidFill>
                <a:latin typeface="Poppins Bold"/>
                <a:ea typeface="Poppins Bold"/>
                <a:cs typeface="Poppins Bold"/>
                <a:sym typeface="Poppins Bold"/>
              </a:rPr>
              <a:t>Masalah utama:</a:t>
            </a:r>
          </a:p>
          <a:p>
            <a:pPr algn="just" marL="471835" indent="-235917" lvl="1">
              <a:lnSpc>
                <a:spcPts val="3059"/>
              </a:lnSpc>
              <a:buFont typeface="Arial"/>
              <a:buChar char="•"/>
            </a:pPr>
            <a:r>
              <a:rPr lang="en-US" sz="2185" spc="109">
                <a:solidFill>
                  <a:srgbClr val="16424A"/>
                </a:solidFill>
                <a:latin typeface="Poppins"/>
                <a:ea typeface="Poppins"/>
                <a:cs typeface="Poppins"/>
                <a:sym typeface="Poppins"/>
              </a:rPr>
              <a:t>Tidak adanya </a:t>
            </a:r>
            <a:r>
              <a:rPr lang="en-US" b="true" sz="2185" spc="109">
                <a:solidFill>
                  <a:srgbClr val="F20335"/>
                </a:solidFill>
                <a:latin typeface="Poppins Bold"/>
                <a:ea typeface="Poppins Bold"/>
                <a:cs typeface="Poppins Bold"/>
                <a:sym typeface="Poppins Bold"/>
              </a:rPr>
              <a:t>sistem peringatan dini</a:t>
            </a:r>
            <a:r>
              <a:rPr lang="en-US" sz="2185" spc="109">
                <a:solidFill>
                  <a:srgbClr val="16424A"/>
                </a:solidFill>
                <a:latin typeface="Poppins"/>
                <a:ea typeface="Poppins"/>
                <a:cs typeface="Poppins"/>
                <a:sym typeface="Poppins"/>
              </a:rPr>
              <a:t> (EWS).</a:t>
            </a:r>
          </a:p>
          <a:p>
            <a:pPr algn="just" marL="471835" indent="-235917" lvl="1">
              <a:lnSpc>
                <a:spcPts val="3059"/>
              </a:lnSpc>
              <a:spcBef>
                <a:spcPct val="0"/>
              </a:spcBef>
              <a:buFont typeface="Arial"/>
              <a:buChar char="•"/>
            </a:pPr>
            <a:r>
              <a:rPr lang="en-US" sz="2185" spc="109">
                <a:solidFill>
                  <a:srgbClr val="16424A"/>
                </a:solidFill>
                <a:latin typeface="Poppins"/>
                <a:ea typeface="Poppins"/>
                <a:cs typeface="Poppins"/>
                <a:sym typeface="Poppins"/>
              </a:rPr>
              <a:t>Minimnya </a:t>
            </a:r>
            <a:r>
              <a:rPr lang="en-US" b="true" sz="2185" spc="109">
                <a:solidFill>
                  <a:srgbClr val="F20335"/>
                </a:solidFill>
                <a:latin typeface="Poppins Bold"/>
                <a:ea typeface="Poppins Bold"/>
                <a:cs typeface="Poppins Bold"/>
                <a:sym typeface="Poppins Bold"/>
              </a:rPr>
              <a:t>pelaporan</a:t>
            </a:r>
            <a:r>
              <a:rPr lang="en-US" sz="2185" spc="109">
                <a:solidFill>
                  <a:srgbClr val="F20335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85" spc="109">
                <a:solidFill>
                  <a:srgbClr val="16424A"/>
                </a:solidFill>
                <a:latin typeface="Poppins"/>
                <a:ea typeface="Poppins"/>
                <a:cs typeface="Poppins"/>
                <a:sym typeface="Poppins"/>
              </a:rPr>
              <a:t>masyarakat dan koordinasi antar pihak.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5551" y="5724110"/>
            <a:ext cx="1706673" cy="4148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6"/>
              </a:lnSpc>
            </a:pPr>
            <a:r>
              <a:rPr lang="en-US" sz="1690" spc="-101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Gambar 1</a:t>
            </a:r>
          </a:p>
          <a:p>
            <a:pPr algn="l">
              <a:lnSpc>
                <a:spcPts val="2366"/>
              </a:lnSpc>
            </a:pPr>
            <a:r>
              <a:rPr lang="en-US" sz="1690" spc="-10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Sumber 1: </a:t>
            </a:r>
            <a:r>
              <a:rPr lang="en-US" sz="1690" spc="-101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7" tooltip="https://shorturl.at/NWWqW"/>
              </a:rPr>
              <a:t>https://shorturl.at/NWWqW</a:t>
            </a:r>
          </a:p>
          <a:p>
            <a:pPr algn="l">
              <a:lnSpc>
                <a:spcPts val="2366"/>
              </a:lnSpc>
            </a:pPr>
            <a:r>
              <a:rPr lang="en-US" sz="1690" spc="-10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Sumber 2: </a:t>
            </a:r>
            <a:r>
              <a:rPr lang="en-US" sz="1690" spc="-101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8" tooltip="https://shorturl.at/xJ6QN"/>
              </a:rPr>
              <a:t>https://shorturl.at/xJ6QN</a:t>
            </a:r>
          </a:p>
          <a:p>
            <a:pPr algn="l">
              <a:lnSpc>
                <a:spcPts val="2366"/>
              </a:lnSpc>
            </a:pPr>
            <a:r>
              <a:rPr lang="en-US" sz="1690" spc="-10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Sumber 3: </a:t>
            </a:r>
            <a:r>
              <a:rPr lang="en-US" sz="1690" spc="-101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9" tooltip="https://shorturl.at/dl46o"/>
              </a:rPr>
              <a:t>https://shorturl.at/dl46o</a:t>
            </a:r>
          </a:p>
          <a:p>
            <a:pPr algn="l">
              <a:lnSpc>
                <a:spcPts val="2366"/>
              </a:lnSpc>
            </a:pPr>
            <a:r>
              <a:rPr lang="en-US" sz="1690" spc="-10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Sumber 4:  </a:t>
            </a:r>
            <a:r>
              <a:rPr lang="en-US" sz="1690" spc="-101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10" tooltip="https://shorturl.at/tb2vW"/>
              </a:rPr>
              <a:t>https://shorturl.at/tb2vW</a:t>
            </a:r>
          </a:p>
          <a:p>
            <a:pPr algn="l">
              <a:lnSpc>
                <a:spcPts val="2366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2009" y="2286084"/>
            <a:ext cx="13597641" cy="9620331"/>
          </a:xfrm>
          <a:custGeom>
            <a:avLst/>
            <a:gdLst/>
            <a:ahLst/>
            <a:cxnLst/>
            <a:rect r="r" b="b" t="t" l="l"/>
            <a:pathLst>
              <a:path h="9620331" w="13597641">
                <a:moveTo>
                  <a:pt x="0" y="0"/>
                </a:moveTo>
                <a:lnTo>
                  <a:pt x="13597641" y="0"/>
                </a:lnTo>
                <a:lnTo>
                  <a:pt x="13597641" y="9620331"/>
                </a:lnTo>
                <a:lnTo>
                  <a:pt x="0" y="96203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949583" y="3286714"/>
            <a:ext cx="12445600" cy="8805262"/>
          </a:xfrm>
          <a:custGeom>
            <a:avLst/>
            <a:gdLst/>
            <a:ahLst/>
            <a:cxnLst/>
            <a:rect r="r" b="b" t="t" l="l"/>
            <a:pathLst>
              <a:path h="8805262" w="12445600">
                <a:moveTo>
                  <a:pt x="0" y="0"/>
                </a:moveTo>
                <a:lnTo>
                  <a:pt x="12445599" y="0"/>
                </a:lnTo>
                <a:lnTo>
                  <a:pt x="12445599" y="8805261"/>
                </a:lnTo>
                <a:lnTo>
                  <a:pt x="0" y="88052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96225" y="-176270"/>
            <a:ext cx="11832546" cy="3462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47"/>
              </a:lnSpc>
              <a:spcBef>
                <a:spcPct val="0"/>
              </a:spcBef>
            </a:pPr>
            <a:r>
              <a:rPr lang="en-US" b="true" sz="19176" spc="-1150">
                <a:solidFill>
                  <a:srgbClr val="16424A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RIMBA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538456" y="1750701"/>
            <a:ext cx="8229138" cy="10341274"/>
          </a:xfrm>
          <a:custGeom>
            <a:avLst/>
            <a:gdLst/>
            <a:ahLst/>
            <a:cxnLst/>
            <a:rect r="r" b="b" t="t" l="l"/>
            <a:pathLst>
              <a:path h="10341274" w="8229138">
                <a:moveTo>
                  <a:pt x="0" y="0"/>
                </a:moveTo>
                <a:lnTo>
                  <a:pt x="8229138" y="0"/>
                </a:lnTo>
                <a:lnTo>
                  <a:pt x="8229138" y="10341274"/>
                </a:lnTo>
                <a:lnTo>
                  <a:pt x="0" y="103412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07753" b="-20684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3819650" y="-1395525"/>
            <a:ext cx="10248504" cy="15152358"/>
          </a:xfrm>
          <a:custGeom>
            <a:avLst/>
            <a:gdLst/>
            <a:ahLst/>
            <a:cxnLst/>
            <a:rect r="r" b="b" t="t" l="l"/>
            <a:pathLst>
              <a:path h="15152358" w="10248504">
                <a:moveTo>
                  <a:pt x="10248504" y="0"/>
                </a:moveTo>
                <a:lnTo>
                  <a:pt x="0" y="0"/>
                </a:lnTo>
                <a:lnTo>
                  <a:pt x="0" y="15152358"/>
                </a:lnTo>
                <a:lnTo>
                  <a:pt x="10248504" y="15152358"/>
                </a:lnTo>
                <a:lnTo>
                  <a:pt x="102485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09352" y="8084297"/>
            <a:ext cx="8296325" cy="2202703"/>
            <a:chOff x="0" y="0"/>
            <a:chExt cx="1285318" cy="3412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5318" cy="341256"/>
            </a:xfrm>
            <a:custGeom>
              <a:avLst/>
              <a:gdLst/>
              <a:ahLst/>
              <a:cxnLst/>
              <a:rect r="r" b="b" t="t" l="l"/>
              <a:pathLst>
                <a:path h="341256" w="1285318">
                  <a:moveTo>
                    <a:pt x="21463" y="0"/>
                  </a:moveTo>
                  <a:lnTo>
                    <a:pt x="1263855" y="0"/>
                  </a:lnTo>
                  <a:cubicBezTo>
                    <a:pt x="1269547" y="0"/>
                    <a:pt x="1275006" y="2261"/>
                    <a:pt x="1279031" y="6286"/>
                  </a:cubicBezTo>
                  <a:cubicBezTo>
                    <a:pt x="1283056" y="10311"/>
                    <a:pt x="1285318" y="15771"/>
                    <a:pt x="1285318" y="21463"/>
                  </a:cubicBezTo>
                  <a:lnTo>
                    <a:pt x="1285318" y="319793"/>
                  </a:lnTo>
                  <a:cubicBezTo>
                    <a:pt x="1285318" y="325486"/>
                    <a:pt x="1283056" y="330945"/>
                    <a:pt x="1279031" y="334970"/>
                  </a:cubicBezTo>
                  <a:cubicBezTo>
                    <a:pt x="1275006" y="338995"/>
                    <a:pt x="1269547" y="341256"/>
                    <a:pt x="1263855" y="341256"/>
                  </a:cubicBezTo>
                  <a:lnTo>
                    <a:pt x="21463" y="341256"/>
                  </a:lnTo>
                  <a:cubicBezTo>
                    <a:pt x="15771" y="341256"/>
                    <a:pt x="10311" y="338995"/>
                    <a:pt x="6286" y="334970"/>
                  </a:cubicBezTo>
                  <a:cubicBezTo>
                    <a:pt x="2261" y="330945"/>
                    <a:pt x="0" y="325486"/>
                    <a:pt x="0" y="319793"/>
                  </a:cubicBezTo>
                  <a:lnTo>
                    <a:pt x="0" y="21463"/>
                  </a:lnTo>
                  <a:cubicBezTo>
                    <a:pt x="0" y="15771"/>
                    <a:pt x="2261" y="10311"/>
                    <a:pt x="6286" y="6286"/>
                  </a:cubicBezTo>
                  <a:cubicBezTo>
                    <a:pt x="10311" y="2261"/>
                    <a:pt x="15771" y="0"/>
                    <a:pt x="21463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95672" r="0" b="-54795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2094914">
            <a:off x="13544250" y="869326"/>
            <a:ext cx="6211823" cy="6403941"/>
          </a:xfrm>
          <a:custGeom>
            <a:avLst/>
            <a:gdLst/>
            <a:ahLst/>
            <a:cxnLst/>
            <a:rect r="r" b="b" t="t" l="l"/>
            <a:pathLst>
              <a:path h="6403941" w="6211823">
                <a:moveTo>
                  <a:pt x="0" y="0"/>
                </a:moveTo>
                <a:lnTo>
                  <a:pt x="6211822" y="0"/>
                </a:lnTo>
                <a:lnTo>
                  <a:pt x="6211822" y="6403941"/>
                </a:lnTo>
                <a:lnTo>
                  <a:pt x="0" y="64039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833265" y="7175254"/>
            <a:ext cx="6988786" cy="2083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074"/>
              </a:lnSpc>
            </a:pPr>
            <a:r>
              <a:rPr lang="en-US" b="true" sz="15814" spc="-948">
                <a:solidFill>
                  <a:srgbClr val="16424A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Tujuan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353235"/>
            <a:ext cx="10409051" cy="6481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16903" indent="-308452" lvl="1">
              <a:lnSpc>
                <a:spcPts val="5714"/>
              </a:lnSpc>
              <a:buAutoNum type="arabicPeriod" startAt="1"/>
            </a:pPr>
            <a:r>
              <a:rPr lang="en-US" sz="2857">
                <a:solidFill>
                  <a:srgbClr val="16424A"/>
                </a:solidFill>
                <a:latin typeface="Poppins"/>
                <a:ea typeface="Poppins"/>
                <a:cs typeface="Poppins"/>
                <a:sym typeface="Poppins"/>
              </a:rPr>
              <a:t>Merancang sistem </a:t>
            </a:r>
            <a:r>
              <a:rPr lang="en-US" b="true" sz="2857">
                <a:solidFill>
                  <a:srgbClr val="F20335"/>
                </a:solidFill>
                <a:latin typeface="Poppins Bold"/>
                <a:ea typeface="Poppins Bold"/>
                <a:cs typeface="Poppins Bold"/>
                <a:sym typeface="Poppins Bold"/>
              </a:rPr>
              <a:t>monitoring</a:t>
            </a:r>
            <a:r>
              <a:rPr lang="en-US" sz="2857">
                <a:solidFill>
                  <a:srgbClr val="F20335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57">
                <a:solidFill>
                  <a:srgbClr val="16424A"/>
                </a:solidFill>
                <a:latin typeface="Poppins"/>
                <a:ea typeface="Poppins"/>
                <a:cs typeface="Poppins"/>
                <a:sym typeface="Poppins"/>
              </a:rPr>
              <a:t>satwa liar berbasis IoT </a:t>
            </a:r>
          </a:p>
          <a:p>
            <a:pPr algn="just" marL="616903" indent="-308452" lvl="1">
              <a:lnSpc>
                <a:spcPts val="5714"/>
              </a:lnSpc>
              <a:buAutoNum type="arabicPeriod" startAt="1"/>
            </a:pPr>
            <a:r>
              <a:rPr lang="en-US" sz="2857">
                <a:solidFill>
                  <a:srgbClr val="16424A"/>
                </a:solidFill>
                <a:latin typeface="Poppins"/>
                <a:ea typeface="Poppins"/>
                <a:cs typeface="Poppins"/>
                <a:sym typeface="Poppins"/>
              </a:rPr>
              <a:t>Mengembangkan sistem </a:t>
            </a:r>
            <a:r>
              <a:rPr lang="en-US" b="true" sz="2857" i="true">
                <a:solidFill>
                  <a:srgbClr val="F20335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Early Warning System</a:t>
            </a:r>
            <a:r>
              <a:rPr lang="en-US" sz="2857">
                <a:solidFill>
                  <a:srgbClr val="16424A"/>
                </a:solidFill>
                <a:latin typeface="Poppins"/>
                <a:ea typeface="Poppins"/>
                <a:cs typeface="Poppins"/>
                <a:sym typeface="Poppins"/>
              </a:rPr>
              <a:t> untuk warga dan pemerintah.</a:t>
            </a:r>
          </a:p>
          <a:p>
            <a:pPr algn="just" marL="616903" indent="-308452" lvl="1">
              <a:lnSpc>
                <a:spcPts val="5714"/>
              </a:lnSpc>
              <a:buAutoNum type="arabicPeriod" startAt="1"/>
            </a:pPr>
            <a:r>
              <a:rPr lang="en-US" sz="2857">
                <a:solidFill>
                  <a:srgbClr val="16424A"/>
                </a:solidFill>
                <a:latin typeface="Poppins"/>
                <a:ea typeface="Poppins"/>
                <a:cs typeface="Poppins"/>
                <a:sym typeface="Poppins"/>
              </a:rPr>
              <a:t>Mendukung implementasi </a:t>
            </a:r>
            <a:r>
              <a:rPr lang="en-US" b="true" sz="2857">
                <a:solidFill>
                  <a:srgbClr val="F20335"/>
                </a:solidFill>
                <a:latin typeface="Poppins Bold"/>
                <a:ea typeface="Poppins Bold"/>
                <a:cs typeface="Poppins Bold"/>
                <a:sym typeface="Poppins Bold"/>
              </a:rPr>
              <a:t>E-Government</a:t>
            </a:r>
            <a:r>
              <a:rPr lang="en-US" sz="2857">
                <a:solidFill>
                  <a:srgbClr val="16424A"/>
                </a:solidFill>
                <a:latin typeface="Poppins"/>
                <a:ea typeface="Poppins"/>
                <a:cs typeface="Poppins"/>
                <a:sym typeface="Poppins"/>
              </a:rPr>
              <a:t> dalam bidang lingkungan.</a:t>
            </a:r>
          </a:p>
          <a:p>
            <a:pPr algn="just" marL="616903" indent="-308452" lvl="1">
              <a:lnSpc>
                <a:spcPts val="5714"/>
              </a:lnSpc>
              <a:buAutoNum type="arabicPeriod" startAt="1"/>
            </a:pPr>
            <a:r>
              <a:rPr lang="en-US" sz="2857">
                <a:solidFill>
                  <a:srgbClr val="16424A"/>
                </a:solidFill>
                <a:latin typeface="Poppins"/>
                <a:ea typeface="Poppins"/>
                <a:cs typeface="Poppins"/>
                <a:sym typeface="Poppins"/>
              </a:rPr>
              <a:t>Meningkatkan respon cepat terhadap </a:t>
            </a:r>
            <a:r>
              <a:rPr lang="en-US" b="true" sz="2857">
                <a:solidFill>
                  <a:srgbClr val="F20335"/>
                </a:solidFill>
                <a:latin typeface="Poppins Bold"/>
                <a:ea typeface="Poppins Bold"/>
                <a:cs typeface="Poppins Bold"/>
                <a:sym typeface="Poppins Bold"/>
              </a:rPr>
              <a:t>konflik</a:t>
            </a:r>
            <a:r>
              <a:rPr lang="en-US" sz="2857">
                <a:solidFill>
                  <a:srgbClr val="F20335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57">
                <a:solidFill>
                  <a:srgbClr val="16424A"/>
                </a:solidFill>
                <a:latin typeface="Poppins"/>
                <a:ea typeface="Poppins"/>
                <a:cs typeface="Poppins"/>
                <a:sym typeface="Poppins"/>
              </a:rPr>
              <a:t>satwa.</a:t>
            </a:r>
          </a:p>
          <a:p>
            <a:pPr algn="just" marL="616903" indent="-308452" lvl="1">
              <a:lnSpc>
                <a:spcPts val="5714"/>
              </a:lnSpc>
              <a:buAutoNum type="arabicPeriod" startAt="1"/>
            </a:pPr>
            <a:r>
              <a:rPr lang="en-US" sz="2857">
                <a:solidFill>
                  <a:srgbClr val="16424A"/>
                </a:solidFill>
                <a:latin typeface="Poppins"/>
                <a:ea typeface="Poppins"/>
                <a:cs typeface="Poppins"/>
                <a:sym typeface="Poppins"/>
              </a:rPr>
              <a:t>Mendukung </a:t>
            </a:r>
            <a:r>
              <a:rPr lang="en-US" b="true" sz="2857">
                <a:solidFill>
                  <a:srgbClr val="F20335"/>
                </a:solidFill>
                <a:latin typeface="Poppins Bold"/>
                <a:ea typeface="Poppins Bold"/>
                <a:cs typeface="Poppins Bold"/>
                <a:sym typeface="Poppins Bold"/>
              </a:rPr>
              <a:t>konservasi</a:t>
            </a:r>
            <a:r>
              <a:rPr lang="en-US" sz="2857">
                <a:solidFill>
                  <a:srgbClr val="F20335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57">
                <a:solidFill>
                  <a:srgbClr val="16424A"/>
                </a:solidFill>
                <a:latin typeface="Poppins"/>
                <a:ea typeface="Poppins"/>
                <a:cs typeface="Poppins"/>
                <a:sym typeface="Poppins"/>
              </a:rPr>
              <a:t>dan keberlanjutan ekosistem hutan.</a:t>
            </a:r>
          </a:p>
          <a:p>
            <a:pPr algn="just">
              <a:lnSpc>
                <a:spcPts val="5714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168263" y="1028700"/>
            <a:ext cx="7068522" cy="3218271"/>
            <a:chOff x="0" y="0"/>
            <a:chExt cx="1095099" cy="49859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95099" cy="498594"/>
            </a:xfrm>
            <a:custGeom>
              <a:avLst/>
              <a:gdLst/>
              <a:ahLst/>
              <a:cxnLst/>
              <a:rect r="r" b="b" t="t" l="l"/>
              <a:pathLst>
                <a:path h="498594" w="1095099">
                  <a:moveTo>
                    <a:pt x="25191" y="0"/>
                  </a:moveTo>
                  <a:lnTo>
                    <a:pt x="1069908" y="0"/>
                  </a:lnTo>
                  <a:cubicBezTo>
                    <a:pt x="1083821" y="0"/>
                    <a:pt x="1095099" y="11278"/>
                    <a:pt x="1095099" y="25191"/>
                  </a:cubicBezTo>
                  <a:lnTo>
                    <a:pt x="1095099" y="473403"/>
                  </a:lnTo>
                  <a:cubicBezTo>
                    <a:pt x="1095099" y="487316"/>
                    <a:pt x="1083821" y="498594"/>
                    <a:pt x="1069908" y="498594"/>
                  </a:cubicBezTo>
                  <a:lnTo>
                    <a:pt x="25191" y="498594"/>
                  </a:lnTo>
                  <a:cubicBezTo>
                    <a:pt x="11278" y="498594"/>
                    <a:pt x="0" y="487316"/>
                    <a:pt x="0" y="473403"/>
                  </a:cubicBezTo>
                  <a:lnTo>
                    <a:pt x="0" y="25191"/>
                  </a:lnTo>
                  <a:cubicBezTo>
                    <a:pt x="0" y="11278"/>
                    <a:pt x="11278" y="0"/>
                    <a:pt x="25191" y="0"/>
                  </a:cubicBezTo>
                  <a:close/>
                </a:path>
              </a:pathLst>
            </a:custGeom>
            <a:blipFill>
              <a:blip r:embed="rId3">
                <a:alphaModFix amt="72000"/>
              </a:blip>
              <a:stretch>
                <a:fillRect l="0" t="-12802" r="0" b="-12802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true" flipV="false" rot="0">
            <a:off x="13702524" y="3266259"/>
            <a:ext cx="5484573" cy="3434714"/>
          </a:xfrm>
          <a:custGeom>
            <a:avLst/>
            <a:gdLst/>
            <a:ahLst/>
            <a:cxnLst/>
            <a:rect r="r" b="b" t="t" l="l"/>
            <a:pathLst>
              <a:path h="3434714" w="5484573">
                <a:moveTo>
                  <a:pt x="5484573" y="0"/>
                </a:moveTo>
                <a:lnTo>
                  <a:pt x="0" y="0"/>
                </a:lnTo>
                <a:lnTo>
                  <a:pt x="0" y="3434713"/>
                </a:lnTo>
                <a:lnTo>
                  <a:pt x="5484573" y="3434713"/>
                </a:lnTo>
                <a:lnTo>
                  <a:pt x="548457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933733" y="7005772"/>
            <a:ext cx="7900063" cy="203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661"/>
              </a:lnSpc>
            </a:pPr>
            <a:r>
              <a:rPr lang="en-US" b="true" sz="15350" spc="-921">
                <a:solidFill>
                  <a:srgbClr val="16424A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Metode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331052"/>
            <a:ext cx="7535046" cy="4078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00"/>
              </a:lnSpc>
            </a:pPr>
            <a:r>
              <a:rPr lang="en-US" sz="2700" b="true">
                <a:solidFill>
                  <a:srgbClr val="16424A"/>
                </a:solidFill>
                <a:latin typeface="Poppins Bold"/>
                <a:ea typeface="Poppins Bold"/>
                <a:cs typeface="Poppins Bold"/>
                <a:sym typeface="Poppins Bold"/>
              </a:rPr>
              <a:t>1. Planning</a:t>
            </a:r>
          </a:p>
          <a:p>
            <a:pPr algn="just" marL="582932" indent="-291466" lvl="1">
              <a:lnSpc>
                <a:spcPts val="5400"/>
              </a:lnSpc>
              <a:buFont typeface="Arial"/>
              <a:buChar char="•"/>
            </a:pPr>
            <a:r>
              <a:rPr lang="en-US" sz="2700">
                <a:solidFill>
                  <a:srgbClr val="16424A"/>
                </a:solidFill>
                <a:latin typeface="Poppins"/>
                <a:ea typeface="Poppins"/>
                <a:cs typeface="Poppins"/>
                <a:sym typeface="Poppins"/>
              </a:rPr>
              <a:t>Pembentukan tim </a:t>
            </a:r>
            <a:r>
              <a:rPr lang="en-US" b="true" sz="2700">
                <a:solidFill>
                  <a:srgbClr val="F20335"/>
                </a:solidFill>
                <a:latin typeface="Poppins Bold"/>
                <a:ea typeface="Poppins Bold"/>
                <a:cs typeface="Poppins Bold"/>
                <a:sym typeface="Poppins Bold"/>
              </a:rPr>
              <a:t>multidisiplin</a:t>
            </a:r>
            <a:r>
              <a:rPr lang="en-US" sz="2700">
                <a:solidFill>
                  <a:srgbClr val="16424A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just" marL="582932" indent="-291466" lvl="1">
              <a:lnSpc>
                <a:spcPts val="5400"/>
              </a:lnSpc>
              <a:buFont typeface="Arial"/>
              <a:buChar char="•"/>
            </a:pPr>
            <a:r>
              <a:rPr lang="en-US" sz="2700">
                <a:solidFill>
                  <a:srgbClr val="16424A"/>
                </a:solidFill>
                <a:latin typeface="Poppins"/>
                <a:ea typeface="Poppins"/>
                <a:cs typeface="Poppins"/>
                <a:sym typeface="Poppins"/>
              </a:rPr>
              <a:t>Penjadwalan dan penentuan </a:t>
            </a:r>
            <a:r>
              <a:rPr lang="en-US" b="true" sz="2700">
                <a:solidFill>
                  <a:srgbClr val="F20335"/>
                </a:solidFill>
                <a:latin typeface="Poppins Bold"/>
                <a:ea typeface="Poppins Bold"/>
                <a:cs typeface="Poppins Bold"/>
                <a:sym typeface="Poppins Bold"/>
              </a:rPr>
              <a:t>target</a:t>
            </a:r>
            <a:r>
              <a:rPr lang="en-US" sz="2700">
                <a:solidFill>
                  <a:srgbClr val="16424A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just" marL="582932" indent="-291466" lvl="1">
              <a:lnSpc>
                <a:spcPts val="5400"/>
              </a:lnSpc>
              <a:buFont typeface="Arial"/>
              <a:buChar char="•"/>
            </a:pPr>
            <a:r>
              <a:rPr lang="en-US" sz="2700">
                <a:solidFill>
                  <a:srgbClr val="16424A"/>
                </a:solidFill>
                <a:latin typeface="Poppins"/>
                <a:ea typeface="Poppins"/>
                <a:cs typeface="Poppins"/>
                <a:sym typeface="Poppins"/>
              </a:rPr>
              <a:t>Kajian literatur akademik dan data lapangan </a:t>
            </a:r>
          </a:p>
          <a:p>
            <a:pPr algn="just">
              <a:lnSpc>
                <a:spcPts val="54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607588"/>
            <a:ext cx="7287435" cy="3392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00"/>
              </a:lnSpc>
            </a:pPr>
            <a:r>
              <a:rPr lang="en-US" sz="2700" b="true">
                <a:solidFill>
                  <a:srgbClr val="16424A"/>
                </a:solidFill>
                <a:latin typeface="Poppins Bold"/>
                <a:ea typeface="Poppins Bold"/>
                <a:cs typeface="Poppins Bold"/>
                <a:sym typeface="Poppins Bold"/>
              </a:rPr>
              <a:t>2. Analysis</a:t>
            </a:r>
          </a:p>
          <a:p>
            <a:pPr algn="just" marL="582932" indent="-291466" lvl="1">
              <a:lnSpc>
                <a:spcPts val="5400"/>
              </a:lnSpc>
              <a:buFont typeface="Arial"/>
              <a:buChar char="•"/>
            </a:pPr>
            <a:r>
              <a:rPr lang="en-US" b="true" sz="2700">
                <a:solidFill>
                  <a:srgbClr val="F20335"/>
                </a:solidFill>
                <a:latin typeface="Poppins Bold"/>
                <a:ea typeface="Poppins Bold"/>
                <a:cs typeface="Poppins Bold"/>
                <a:sym typeface="Poppins Bold"/>
              </a:rPr>
              <a:t>Analisis</a:t>
            </a:r>
            <a:r>
              <a:rPr lang="en-US" sz="2700">
                <a:solidFill>
                  <a:srgbClr val="F20335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700">
                <a:solidFill>
                  <a:srgbClr val="16424A"/>
                </a:solidFill>
                <a:latin typeface="Poppins"/>
                <a:ea typeface="Poppins"/>
                <a:cs typeface="Poppins"/>
                <a:sym typeface="Poppins"/>
              </a:rPr>
              <a:t>kebutuhan masyarakat &amp; pemerintah.</a:t>
            </a:r>
          </a:p>
          <a:p>
            <a:pPr algn="just" marL="582932" indent="-291466" lvl="1">
              <a:lnSpc>
                <a:spcPts val="5400"/>
              </a:lnSpc>
              <a:buFont typeface="Arial"/>
              <a:buChar char="•"/>
            </a:pPr>
            <a:r>
              <a:rPr lang="en-US" sz="2700">
                <a:solidFill>
                  <a:srgbClr val="16424A"/>
                </a:solidFill>
                <a:latin typeface="Poppins"/>
                <a:ea typeface="Poppins"/>
                <a:cs typeface="Poppins"/>
                <a:sym typeface="Poppins"/>
              </a:rPr>
              <a:t>Identifikasi </a:t>
            </a:r>
            <a:r>
              <a:rPr lang="en-US" b="true" sz="2700">
                <a:solidFill>
                  <a:srgbClr val="F20335"/>
                </a:solidFill>
                <a:latin typeface="Poppins Bold"/>
                <a:ea typeface="Poppins Bold"/>
                <a:cs typeface="Poppins Bold"/>
                <a:sym typeface="Poppins Bold"/>
              </a:rPr>
              <a:t>solusi</a:t>
            </a:r>
            <a:r>
              <a:rPr lang="en-US" sz="2700">
                <a:solidFill>
                  <a:srgbClr val="F20335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700">
                <a:solidFill>
                  <a:srgbClr val="16424A"/>
                </a:solidFill>
                <a:latin typeface="Poppins"/>
                <a:ea typeface="Poppins"/>
                <a:cs typeface="Poppins"/>
                <a:sym typeface="Poppins"/>
              </a:rPr>
              <a:t>teknologi seperti GPS Tracker, Sistem Monitoring, dan EWS.</a:t>
            </a:r>
          </a:p>
        </p:txBody>
      </p:sp>
    </p:spTree>
  </p:cSld>
  <p:clrMapOvr>
    <a:masterClrMapping/>
  </p:clrMapOvr>
  <p:transition spd="slow">
    <p:push dir="r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98423" y="7355035"/>
            <a:ext cx="3437136" cy="2431774"/>
          </a:xfrm>
          <a:custGeom>
            <a:avLst/>
            <a:gdLst/>
            <a:ahLst/>
            <a:cxnLst/>
            <a:rect r="r" b="b" t="t" l="l"/>
            <a:pathLst>
              <a:path h="2431774" w="3437136">
                <a:moveTo>
                  <a:pt x="0" y="0"/>
                </a:moveTo>
                <a:lnTo>
                  <a:pt x="3437136" y="0"/>
                </a:lnTo>
                <a:lnTo>
                  <a:pt x="3437136" y="2431774"/>
                </a:lnTo>
                <a:lnTo>
                  <a:pt x="0" y="24317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2194952" y="2776840"/>
            <a:ext cx="5332523" cy="3935080"/>
            <a:chOff x="0" y="0"/>
            <a:chExt cx="843208" cy="6222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58397" cy="626475"/>
            </a:xfrm>
            <a:custGeom>
              <a:avLst/>
              <a:gdLst/>
              <a:ahLst/>
              <a:cxnLst/>
              <a:rect r="r" b="b" t="t" l="l"/>
              <a:pathLst>
                <a:path h="626475" w="858397">
                  <a:moveTo>
                    <a:pt x="478755" y="0"/>
                  </a:moveTo>
                  <a:cubicBezTo>
                    <a:pt x="488004" y="0"/>
                    <a:pt x="497308" y="0"/>
                    <a:pt x="506539" y="0"/>
                  </a:cubicBezTo>
                  <a:cubicBezTo>
                    <a:pt x="580131" y="10393"/>
                    <a:pt x="626123" y="44987"/>
                    <a:pt x="647071" y="101594"/>
                  </a:cubicBezTo>
                  <a:cubicBezTo>
                    <a:pt x="769762" y="94045"/>
                    <a:pt x="858397" y="201082"/>
                    <a:pt x="804602" y="306133"/>
                  </a:cubicBezTo>
                  <a:cubicBezTo>
                    <a:pt x="822680" y="328208"/>
                    <a:pt x="837761" y="352900"/>
                    <a:pt x="843208" y="386042"/>
                  </a:cubicBezTo>
                  <a:cubicBezTo>
                    <a:pt x="843208" y="395535"/>
                    <a:pt x="843208" y="405006"/>
                    <a:pt x="843208" y="414498"/>
                  </a:cubicBezTo>
                  <a:cubicBezTo>
                    <a:pt x="826976" y="498847"/>
                    <a:pt x="757131" y="555844"/>
                    <a:pt x="642464" y="540500"/>
                  </a:cubicBezTo>
                  <a:cubicBezTo>
                    <a:pt x="612961" y="583809"/>
                    <a:pt x="560463" y="626475"/>
                    <a:pt x="478772" y="621779"/>
                  </a:cubicBezTo>
                  <a:cubicBezTo>
                    <a:pt x="436547" y="618936"/>
                    <a:pt x="407172" y="602467"/>
                    <a:pt x="381453" y="582459"/>
                  </a:cubicBezTo>
                  <a:cubicBezTo>
                    <a:pt x="354363" y="599091"/>
                    <a:pt x="325025" y="612143"/>
                    <a:pt x="282635" y="612287"/>
                  </a:cubicBezTo>
                  <a:cubicBezTo>
                    <a:pt x="184566" y="612533"/>
                    <a:pt x="118962" y="548459"/>
                    <a:pt x="117372" y="460571"/>
                  </a:cubicBezTo>
                  <a:cubicBezTo>
                    <a:pt x="54326" y="440010"/>
                    <a:pt x="11626" y="401632"/>
                    <a:pt x="0" y="335960"/>
                  </a:cubicBezTo>
                  <a:cubicBezTo>
                    <a:pt x="0" y="326468"/>
                    <a:pt x="0" y="316955"/>
                    <a:pt x="0" y="307503"/>
                  </a:cubicBezTo>
                  <a:cubicBezTo>
                    <a:pt x="12832" y="242428"/>
                    <a:pt x="53211" y="201551"/>
                    <a:pt x="120443" y="184224"/>
                  </a:cubicBezTo>
                  <a:cubicBezTo>
                    <a:pt x="116403" y="74447"/>
                    <a:pt x="250885" y="5851"/>
                    <a:pt x="361365" y="54214"/>
                  </a:cubicBezTo>
                  <a:cubicBezTo>
                    <a:pt x="387669" y="30298"/>
                    <a:pt x="424885" y="4214"/>
                    <a:pt x="478755" y="0"/>
                  </a:cubicBezTo>
                  <a:close/>
                </a:path>
              </a:pathLst>
            </a:custGeom>
            <a:solidFill>
              <a:srgbClr val="5F8339">
                <a:alpha val="44706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39525" y="27506"/>
              <a:ext cx="764157" cy="5058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5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5400000">
            <a:off x="3786562" y="4057120"/>
            <a:ext cx="2149305" cy="1178938"/>
          </a:xfrm>
          <a:custGeom>
            <a:avLst/>
            <a:gdLst/>
            <a:ahLst/>
            <a:cxnLst/>
            <a:rect r="r" b="b" t="t" l="l"/>
            <a:pathLst>
              <a:path h="1178938" w="2149305">
                <a:moveTo>
                  <a:pt x="0" y="0"/>
                </a:moveTo>
                <a:lnTo>
                  <a:pt x="2149304" y="0"/>
                </a:lnTo>
                <a:lnTo>
                  <a:pt x="2149304" y="1178939"/>
                </a:lnTo>
                <a:lnTo>
                  <a:pt x="0" y="1178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203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89019" y="3922035"/>
            <a:ext cx="1658072" cy="1449109"/>
          </a:xfrm>
          <a:custGeom>
            <a:avLst/>
            <a:gdLst/>
            <a:ahLst/>
            <a:cxnLst/>
            <a:rect r="r" b="b" t="t" l="l"/>
            <a:pathLst>
              <a:path h="1449109" w="1658072">
                <a:moveTo>
                  <a:pt x="0" y="0"/>
                </a:moveTo>
                <a:lnTo>
                  <a:pt x="1658072" y="0"/>
                </a:lnTo>
                <a:lnTo>
                  <a:pt x="1658072" y="1449109"/>
                </a:lnTo>
                <a:lnTo>
                  <a:pt x="0" y="14491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415192">
            <a:off x="5405317" y="3947281"/>
            <a:ext cx="2245894" cy="1771194"/>
          </a:xfrm>
          <a:custGeom>
            <a:avLst/>
            <a:gdLst/>
            <a:ahLst/>
            <a:cxnLst/>
            <a:rect r="r" b="b" t="t" l="l"/>
            <a:pathLst>
              <a:path h="1771194" w="2245894">
                <a:moveTo>
                  <a:pt x="0" y="0"/>
                </a:moveTo>
                <a:lnTo>
                  <a:pt x="2245895" y="0"/>
                </a:lnTo>
                <a:lnTo>
                  <a:pt x="2245895" y="1771194"/>
                </a:lnTo>
                <a:lnTo>
                  <a:pt x="0" y="17711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736467" y="7428183"/>
            <a:ext cx="2179255" cy="1990666"/>
          </a:xfrm>
          <a:custGeom>
            <a:avLst/>
            <a:gdLst/>
            <a:ahLst/>
            <a:cxnLst/>
            <a:rect r="r" b="b" t="t" l="l"/>
            <a:pathLst>
              <a:path h="1990666" w="2179255">
                <a:moveTo>
                  <a:pt x="0" y="0"/>
                </a:moveTo>
                <a:lnTo>
                  <a:pt x="2179256" y="0"/>
                </a:lnTo>
                <a:lnTo>
                  <a:pt x="2179256" y="1990666"/>
                </a:lnTo>
                <a:lnTo>
                  <a:pt x="0" y="19906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6748984" y="8085038"/>
            <a:ext cx="730246" cy="555106"/>
          </a:xfrm>
          <a:custGeom>
            <a:avLst/>
            <a:gdLst/>
            <a:ahLst/>
            <a:cxnLst/>
            <a:rect r="r" b="b" t="t" l="l"/>
            <a:pathLst>
              <a:path h="555106" w="730246">
                <a:moveTo>
                  <a:pt x="0" y="0"/>
                </a:moveTo>
                <a:lnTo>
                  <a:pt x="730246" y="0"/>
                </a:lnTo>
                <a:lnTo>
                  <a:pt x="730246" y="555106"/>
                </a:lnTo>
                <a:lnTo>
                  <a:pt x="0" y="5551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551442">
            <a:off x="8001924" y="8085038"/>
            <a:ext cx="730246" cy="555106"/>
          </a:xfrm>
          <a:custGeom>
            <a:avLst/>
            <a:gdLst/>
            <a:ahLst/>
            <a:cxnLst/>
            <a:rect r="r" b="b" t="t" l="l"/>
            <a:pathLst>
              <a:path h="555106" w="730246">
                <a:moveTo>
                  <a:pt x="0" y="0"/>
                </a:moveTo>
                <a:lnTo>
                  <a:pt x="730247" y="0"/>
                </a:lnTo>
                <a:lnTo>
                  <a:pt x="730247" y="555106"/>
                </a:lnTo>
                <a:lnTo>
                  <a:pt x="0" y="5551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10828152" y="8060592"/>
            <a:ext cx="730246" cy="555106"/>
          </a:xfrm>
          <a:custGeom>
            <a:avLst/>
            <a:gdLst/>
            <a:ahLst/>
            <a:cxnLst/>
            <a:rect r="r" b="b" t="t" l="l"/>
            <a:pathLst>
              <a:path h="555106" w="730246">
                <a:moveTo>
                  <a:pt x="0" y="0"/>
                </a:moveTo>
                <a:lnTo>
                  <a:pt x="730247" y="0"/>
                </a:lnTo>
                <a:lnTo>
                  <a:pt x="730247" y="555106"/>
                </a:lnTo>
                <a:lnTo>
                  <a:pt x="0" y="5551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551442">
            <a:off x="12081255" y="8060592"/>
            <a:ext cx="730246" cy="555106"/>
          </a:xfrm>
          <a:custGeom>
            <a:avLst/>
            <a:gdLst/>
            <a:ahLst/>
            <a:cxnLst/>
            <a:rect r="r" b="b" t="t" l="l"/>
            <a:pathLst>
              <a:path h="555106" w="730246">
                <a:moveTo>
                  <a:pt x="0" y="0"/>
                </a:moveTo>
                <a:lnTo>
                  <a:pt x="730246" y="0"/>
                </a:lnTo>
                <a:lnTo>
                  <a:pt x="730246" y="555106"/>
                </a:lnTo>
                <a:lnTo>
                  <a:pt x="0" y="5551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>
            <a:off x="7391660" y="8362591"/>
            <a:ext cx="698104" cy="12223"/>
          </a:xfrm>
          <a:prstGeom prst="line">
            <a:avLst/>
          </a:prstGeom>
          <a:ln cap="flat" w="5715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1470828" y="8338145"/>
            <a:ext cx="698266" cy="12223"/>
          </a:xfrm>
          <a:prstGeom prst="line">
            <a:avLst/>
          </a:prstGeom>
          <a:ln cap="flat" w="5715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4861214" y="6618806"/>
            <a:ext cx="589469" cy="809377"/>
          </a:xfrm>
          <a:prstGeom prst="line">
            <a:avLst/>
          </a:prstGeom>
          <a:ln cap="flat" w="571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8" id="18"/>
          <p:cNvSpPr txBox="true"/>
          <p:nvPr/>
        </p:nvSpPr>
        <p:spPr>
          <a:xfrm rot="0">
            <a:off x="9490336" y="1304925"/>
            <a:ext cx="8494425" cy="1830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19"/>
              </a:lnSpc>
            </a:pPr>
            <a:r>
              <a:rPr lang="en-US" b="true" sz="13842" spc="-830">
                <a:solidFill>
                  <a:srgbClr val="16424A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Metode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633568" y="9597935"/>
            <a:ext cx="684800" cy="374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7"/>
              </a:lnSpc>
              <a:spcBef>
                <a:spcPct val="0"/>
              </a:spcBef>
            </a:pPr>
            <a:r>
              <a:rPr lang="en-US" sz="199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Collar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90336" y="8261945"/>
            <a:ext cx="671517" cy="374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7"/>
              </a:lnSpc>
              <a:spcBef>
                <a:spcPct val="0"/>
              </a:spcBef>
            </a:pPr>
            <a:r>
              <a:rPr lang="en-US" sz="199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Cloud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053834" y="9342649"/>
            <a:ext cx="2032790" cy="374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7"/>
              </a:lnSpc>
              <a:spcBef>
                <a:spcPct val="0"/>
              </a:spcBef>
            </a:pPr>
            <a:r>
              <a:rPr lang="en-US" sz="199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Sistem Monitoring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2980946" y="7355035"/>
            <a:ext cx="2178568" cy="1990666"/>
          </a:xfrm>
          <a:custGeom>
            <a:avLst/>
            <a:gdLst/>
            <a:ahLst/>
            <a:cxnLst/>
            <a:rect r="r" b="b" t="t" l="l"/>
            <a:pathLst>
              <a:path h="1990666" w="2178568">
                <a:moveTo>
                  <a:pt x="0" y="0"/>
                </a:moveTo>
                <a:lnTo>
                  <a:pt x="2178567" y="0"/>
                </a:lnTo>
                <a:lnTo>
                  <a:pt x="2178567" y="1990666"/>
                </a:lnTo>
                <a:lnTo>
                  <a:pt x="0" y="19906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040920" y="7411030"/>
            <a:ext cx="2058618" cy="1448717"/>
          </a:xfrm>
          <a:custGeom>
            <a:avLst/>
            <a:gdLst/>
            <a:ahLst/>
            <a:cxnLst/>
            <a:rect r="r" b="b" t="t" l="l"/>
            <a:pathLst>
              <a:path h="1448717" w="2058618">
                <a:moveTo>
                  <a:pt x="0" y="0"/>
                </a:moveTo>
                <a:lnTo>
                  <a:pt x="2058618" y="0"/>
                </a:lnTo>
                <a:lnTo>
                  <a:pt x="2058618" y="1448717"/>
                </a:lnTo>
                <a:lnTo>
                  <a:pt x="0" y="14487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770" r="-3540" b="-121577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849099" y="210919"/>
            <a:ext cx="7568938" cy="220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856"/>
              </a:lnSpc>
            </a:pPr>
            <a:r>
              <a:rPr lang="en-US" sz="3928" b="true">
                <a:solidFill>
                  <a:srgbClr val="16424A"/>
                </a:solidFill>
                <a:latin typeface="Poppins Bold"/>
                <a:ea typeface="Poppins Bold"/>
                <a:cs typeface="Poppins Bold"/>
                <a:sym typeface="Poppins Bold"/>
              </a:rPr>
              <a:t>3. Design</a:t>
            </a:r>
          </a:p>
          <a:p>
            <a:pPr algn="just" marL="518279" indent="-259139" lvl="1">
              <a:lnSpc>
                <a:spcPts val="4801"/>
              </a:lnSpc>
              <a:buFont typeface="Arial"/>
              <a:buChar char="•"/>
            </a:pPr>
            <a:r>
              <a:rPr lang="en-US" sz="2400">
                <a:solidFill>
                  <a:srgbClr val="16424A"/>
                </a:solidFill>
                <a:latin typeface="Poppins"/>
                <a:ea typeface="Poppins"/>
                <a:cs typeface="Poppins"/>
                <a:sym typeface="Poppins"/>
              </a:rPr>
              <a:t>Arsitektur sistem.</a:t>
            </a:r>
          </a:p>
          <a:p>
            <a:pPr algn="just">
              <a:lnSpc>
                <a:spcPts val="4801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2489019" y="2320534"/>
            <a:ext cx="5162193" cy="453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7"/>
              </a:lnSpc>
              <a:spcBef>
                <a:spcPct val="0"/>
              </a:spcBef>
            </a:pPr>
            <a:r>
              <a:rPr lang="en-US" sz="239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GPS NEO-6M.ESP8266, LoRa SX1278</a:t>
            </a: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84911" y="3544377"/>
            <a:ext cx="4987936" cy="6055430"/>
          </a:xfrm>
          <a:custGeom>
            <a:avLst/>
            <a:gdLst/>
            <a:ahLst/>
            <a:cxnLst/>
            <a:rect r="r" b="b" t="t" l="l"/>
            <a:pathLst>
              <a:path h="6055430" w="4987936">
                <a:moveTo>
                  <a:pt x="0" y="0"/>
                </a:moveTo>
                <a:lnTo>
                  <a:pt x="4987937" y="0"/>
                </a:lnTo>
                <a:lnTo>
                  <a:pt x="4987937" y="6055431"/>
                </a:lnTo>
                <a:lnTo>
                  <a:pt x="0" y="60554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128063" y="3729966"/>
            <a:ext cx="7549636" cy="5869842"/>
          </a:xfrm>
          <a:custGeom>
            <a:avLst/>
            <a:gdLst/>
            <a:ahLst/>
            <a:cxnLst/>
            <a:rect r="r" b="b" t="t" l="l"/>
            <a:pathLst>
              <a:path h="5869842" w="7549636">
                <a:moveTo>
                  <a:pt x="0" y="0"/>
                </a:moveTo>
                <a:lnTo>
                  <a:pt x="7549635" y="0"/>
                </a:lnTo>
                <a:lnTo>
                  <a:pt x="7549635" y="5869842"/>
                </a:lnTo>
                <a:lnTo>
                  <a:pt x="0" y="58698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630525" y="251535"/>
            <a:ext cx="8494425" cy="1830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19"/>
              </a:lnSpc>
            </a:pPr>
            <a:r>
              <a:rPr lang="en-US" b="true" sz="13842" spc="-830">
                <a:solidFill>
                  <a:srgbClr val="16424A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Metode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786815"/>
            <a:ext cx="10401388" cy="2644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99"/>
              </a:lnSpc>
            </a:pPr>
            <a:r>
              <a:rPr lang="en-US" sz="3499" b="true">
                <a:solidFill>
                  <a:srgbClr val="16424A"/>
                </a:solidFill>
                <a:latin typeface="Poppins Bold"/>
                <a:ea typeface="Poppins Bold"/>
                <a:cs typeface="Poppins Bold"/>
                <a:sym typeface="Poppins Bold"/>
              </a:rPr>
              <a:t>3. Design</a:t>
            </a:r>
          </a:p>
          <a:p>
            <a:pPr algn="just" marL="518158" indent="-259079" lvl="1">
              <a:lnSpc>
                <a:spcPts val="4799"/>
              </a:lnSpc>
              <a:buFont typeface="Arial"/>
              <a:buChar char="•"/>
            </a:pPr>
            <a:r>
              <a:rPr lang="en-US" sz="2399">
                <a:solidFill>
                  <a:srgbClr val="16424A"/>
                </a:solidFill>
                <a:latin typeface="Poppins"/>
                <a:ea typeface="Poppins"/>
                <a:cs typeface="Poppins"/>
                <a:sym typeface="Poppins"/>
              </a:rPr>
              <a:t>UI/UX: </a:t>
            </a:r>
            <a:r>
              <a:rPr lang="en-US" b="true" sz="2399">
                <a:solidFill>
                  <a:srgbClr val="F20335"/>
                </a:solidFill>
                <a:latin typeface="Poppins Bold"/>
                <a:ea typeface="Poppins Bold"/>
                <a:cs typeface="Poppins Bold"/>
                <a:sym typeface="Poppins Bold"/>
              </a:rPr>
              <a:t>Sistem monitoring</a:t>
            </a:r>
            <a:r>
              <a:rPr lang="en-US" sz="2399">
                <a:solidFill>
                  <a:srgbClr val="16424A"/>
                </a:solidFill>
                <a:latin typeface="Poppins"/>
                <a:ea typeface="Poppins"/>
                <a:cs typeface="Poppins"/>
                <a:sym typeface="Poppins"/>
              </a:rPr>
              <a:t> &amp; sistem notifikasi EWS berbasis WhatsApp.</a:t>
            </a:r>
          </a:p>
          <a:p>
            <a:pPr algn="just">
              <a:lnSpc>
                <a:spcPts val="4399"/>
              </a:lnSpc>
            </a:pPr>
          </a:p>
        </p:txBody>
      </p:sp>
    </p:spTree>
  </p:cSld>
  <p:clrMapOvr>
    <a:masterClrMapping/>
  </p:clrMapOvr>
  <p:transition spd="slow">
    <p:push dir="d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23273">
            <a:off x="5461699" y="2975780"/>
            <a:ext cx="11027133" cy="7801697"/>
          </a:xfrm>
          <a:custGeom>
            <a:avLst/>
            <a:gdLst/>
            <a:ahLst/>
            <a:cxnLst/>
            <a:rect r="r" b="b" t="t" l="l"/>
            <a:pathLst>
              <a:path h="7801697" w="11027133">
                <a:moveTo>
                  <a:pt x="0" y="0"/>
                </a:moveTo>
                <a:lnTo>
                  <a:pt x="11027133" y="0"/>
                </a:lnTo>
                <a:lnTo>
                  <a:pt x="11027133" y="7801697"/>
                </a:lnTo>
                <a:lnTo>
                  <a:pt x="0" y="78016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855087" y="6150212"/>
            <a:ext cx="3741374" cy="3741374"/>
          </a:xfrm>
          <a:custGeom>
            <a:avLst/>
            <a:gdLst/>
            <a:ahLst/>
            <a:cxnLst/>
            <a:rect r="r" b="b" t="t" l="l"/>
            <a:pathLst>
              <a:path h="3741374" w="3741374">
                <a:moveTo>
                  <a:pt x="0" y="0"/>
                </a:moveTo>
                <a:lnTo>
                  <a:pt x="3741374" y="0"/>
                </a:lnTo>
                <a:lnTo>
                  <a:pt x="3741374" y="3741374"/>
                </a:lnTo>
                <a:lnTo>
                  <a:pt x="0" y="37413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350385" y="3582537"/>
            <a:ext cx="3423568" cy="2567676"/>
          </a:xfrm>
          <a:custGeom>
            <a:avLst/>
            <a:gdLst/>
            <a:ahLst/>
            <a:cxnLst/>
            <a:rect r="r" b="b" t="t" l="l"/>
            <a:pathLst>
              <a:path h="2567676" w="3423568">
                <a:moveTo>
                  <a:pt x="0" y="0"/>
                </a:moveTo>
                <a:lnTo>
                  <a:pt x="3423568" y="0"/>
                </a:lnTo>
                <a:lnTo>
                  <a:pt x="3423568" y="2567675"/>
                </a:lnTo>
                <a:lnTo>
                  <a:pt x="0" y="25676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15170" y="4024266"/>
            <a:ext cx="3032432" cy="3032432"/>
          </a:xfrm>
          <a:custGeom>
            <a:avLst/>
            <a:gdLst/>
            <a:ahLst/>
            <a:cxnLst/>
            <a:rect r="r" b="b" t="t" l="l"/>
            <a:pathLst>
              <a:path h="3032432" w="3032432">
                <a:moveTo>
                  <a:pt x="0" y="0"/>
                </a:moveTo>
                <a:lnTo>
                  <a:pt x="3032432" y="0"/>
                </a:lnTo>
                <a:lnTo>
                  <a:pt x="3032432" y="3032432"/>
                </a:lnTo>
                <a:lnTo>
                  <a:pt x="0" y="30324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794624" y="6738199"/>
            <a:ext cx="2873525" cy="3153388"/>
          </a:xfrm>
          <a:custGeom>
            <a:avLst/>
            <a:gdLst/>
            <a:ahLst/>
            <a:cxnLst/>
            <a:rect r="r" b="b" t="t" l="l"/>
            <a:pathLst>
              <a:path h="3153388" w="2873525">
                <a:moveTo>
                  <a:pt x="0" y="0"/>
                </a:moveTo>
                <a:lnTo>
                  <a:pt x="2873525" y="0"/>
                </a:lnTo>
                <a:lnTo>
                  <a:pt x="2873525" y="3153387"/>
                </a:lnTo>
                <a:lnTo>
                  <a:pt x="0" y="31533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63105" y="1833274"/>
            <a:ext cx="6350336" cy="2640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07"/>
              </a:lnSpc>
            </a:pPr>
            <a:r>
              <a:rPr lang="en-US" sz="3453" b="true">
                <a:solidFill>
                  <a:srgbClr val="16424A"/>
                </a:solidFill>
                <a:latin typeface="Poppins Bold"/>
                <a:ea typeface="Poppins Bold"/>
                <a:cs typeface="Poppins Bold"/>
                <a:sym typeface="Poppins Bold"/>
              </a:rPr>
              <a:t>3. Design</a:t>
            </a:r>
          </a:p>
          <a:p>
            <a:pPr algn="just" marL="519506" indent="-259753" lvl="1">
              <a:lnSpc>
                <a:spcPts val="4812"/>
              </a:lnSpc>
              <a:buFont typeface="Arial"/>
              <a:buChar char="•"/>
            </a:pPr>
            <a:r>
              <a:rPr lang="en-US" sz="2406">
                <a:solidFill>
                  <a:srgbClr val="16424A"/>
                </a:solidFill>
                <a:latin typeface="Poppins"/>
                <a:ea typeface="Poppins"/>
                <a:cs typeface="Poppins"/>
                <a:sym typeface="Poppins"/>
              </a:rPr>
              <a:t>Housing : Outershell, Inner padding, Collar belt, Fastening system</a:t>
            </a:r>
          </a:p>
          <a:p>
            <a:pPr algn="just">
              <a:lnSpc>
                <a:spcPts val="4256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663105" y="251535"/>
            <a:ext cx="8494425" cy="1830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19"/>
              </a:lnSpc>
            </a:pPr>
            <a:r>
              <a:rPr lang="en-US" b="true" sz="13842" spc="-830">
                <a:solidFill>
                  <a:srgbClr val="16424A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Metode</a:t>
            </a:r>
          </a:p>
        </p:txBody>
      </p:sp>
      <p:sp>
        <p:nvSpPr>
          <p:cNvPr name="AutoShape 10" id="10"/>
          <p:cNvSpPr/>
          <p:nvPr/>
        </p:nvSpPr>
        <p:spPr>
          <a:xfrm flipV="true">
            <a:off x="6747602" y="4539398"/>
            <a:ext cx="4227664" cy="100108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V="true">
            <a:off x="6668149" y="7322943"/>
            <a:ext cx="2805020" cy="9919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V="true">
            <a:off x="12404014" y="4866375"/>
            <a:ext cx="1946372" cy="94539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V="true">
            <a:off x="10975266" y="8020899"/>
            <a:ext cx="2879821" cy="9779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4909619" y="4345967"/>
            <a:ext cx="420317" cy="374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7"/>
              </a:lnSpc>
              <a:spcBef>
                <a:spcPct val="0"/>
              </a:spcBef>
            </a:pPr>
            <a:r>
              <a:rPr lang="en-US" sz="199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PEI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406582" y="6831404"/>
            <a:ext cx="1426392" cy="374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7"/>
              </a:lnSpc>
              <a:spcBef>
                <a:spcPct val="0"/>
              </a:spcBef>
            </a:pPr>
            <a:r>
              <a:rPr lang="en-US" sz="199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stainless steel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315564" y="2916109"/>
            <a:ext cx="1640956" cy="374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7"/>
              </a:lnSpc>
              <a:spcBef>
                <a:spcPct val="0"/>
              </a:spcBef>
            </a:pPr>
            <a:r>
              <a:rPr lang="en-US" sz="199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Nylon webbing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056124" y="6197837"/>
            <a:ext cx="1745595" cy="374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7"/>
              </a:lnSpc>
              <a:spcBef>
                <a:spcPct val="0"/>
              </a:spcBef>
            </a:pPr>
            <a:r>
              <a:rPr lang="en-US" sz="199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Neoprene Foam</a:t>
            </a:r>
          </a:p>
        </p:txBody>
      </p:sp>
    </p:spTree>
  </p:cSld>
  <p:clrMapOvr>
    <a:masterClrMapping/>
  </p:clrMapOvr>
  <p:transition spd="slow">
    <p:push dir="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DAG0-2key2E</dc:identifier>
  <dcterms:modified xsi:type="dcterms:W3CDTF">2011-08-01T06:04:30Z</dcterms:modified>
  <cp:revision>1</cp:revision>
  <dc:title>EGOV_JTWIN_RIMBA_PoliteknikCaltexRiau</dc:title>
</cp:coreProperties>
</file>